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  <p:sldMasterId id="2147483649" r:id="rId2"/>
  </p:sldMasterIdLst>
  <p:notesMasterIdLst>
    <p:notesMasterId r:id="rId13"/>
  </p:notesMasterIdLst>
  <p:handoutMasterIdLst>
    <p:handoutMasterId r:id="rId14"/>
  </p:handoutMasterIdLst>
  <p:sldIdLst>
    <p:sldId id="256" r:id="rId3"/>
    <p:sldId id="278" r:id="rId4"/>
    <p:sldId id="281" r:id="rId5"/>
    <p:sldId id="280" r:id="rId6"/>
    <p:sldId id="274" r:id="rId7"/>
    <p:sldId id="275" r:id="rId8"/>
    <p:sldId id="283" r:id="rId9"/>
    <p:sldId id="282" r:id="rId10"/>
    <p:sldId id="284" r:id="rId11"/>
    <p:sldId id="285" r:id="rId12"/>
  </p:sldIdLst>
  <p:sldSz cx="9144000" cy="6858000" type="screen4x3"/>
  <p:notesSz cx="7559675" cy="10691813"/>
  <p:defaultTextStyle>
    <a:defPPr>
      <a:defRPr lang="en-GB"/>
    </a:defPPr>
    <a:lvl1pPr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kern="1200">
        <a:solidFill>
          <a:schemeClr val="tx1"/>
        </a:solidFill>
        <a:latin typeface="Arial" pitchFamily="34" charset="0"/>
        <a:ea typeface="Arial Unicode MS" pitchFamily="34" charset="-128"/>
        <a:cs typeface="Arial Unicode MS" pitchFamily="34" charset="-128"/>
      </a:defRPr>
    </a:lvl1pPr>
    <a:lvl2pPr marL="742950" indent="-28575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kern="1200">
        <a:solidFill>
          <a:schemeClr val="tx1"/>
        </a:solidFill>
        <a:latin typeface="Arial" pitchFamily="34" charset="0"/>
        <a:ea typeface="Arial Unicode MS" pitchFamily="34" charset="-128"/>
        <a:cs typeface="Arial Unicode MS" pitchFamily="34" charset="-128"/>
      </a:defRPr>
    </a:lvl2pPr>
    <a:lvl3pPr marL="1143000" indent="-22860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kern="1200">
        <a:solidFill>
          <a:schemeClr val="tx1"/>
        </a:solidFill>
        <a:latin typeface="Arial" pitchFamily="34" charset="0"/>
        <a:ea typeface="Arial Unicode MS" pitchFamily="34" charset="-128"/>
        <a:cs typeface="Arial Unicode MS" pitchFamily="34" charset="-128"/>
      </a:defRPr>
    </a:lvl3pPr>
    <a:lvl4pPr marL="1600200" indent="-22860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kern="1200">
        <a:solidFill>
          <a:schemeClr val="tx1"/>
        </a:solidFill>
        <a:latin typeface="Arial" pitchFamily="34" charset="0"/>
        <a:ea typeface="Arial Unicode MS" pitchFamily="34" charset="-128"/>
        <a:cs typeface="Arial Unicode MS" pitchFamily="34" charset="-128"/>
      </a:defRPr>
    </a:lvl4pPr>
    <a:lvl5pPr marL="2057400" indent="-22860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kern="1200">
        <a:solidFill>
          <a:schemeClr val="tx1"/>
        </a:solidFill>
        <a:latin typeface="Arial" pitchFamily="34" charset="0"/>
        <a:ea typeface="Arial Unicode MS" pitchFamily="34" charset="-128"/>
        <a:cs typeface="Arial Unicode MS" pitchFamily="34" charset="-128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Arial Unicode MS" pitchFamily="34" charset="-128"/>
        <a:cs typeface="Arial Unicode MS" pitchFamily="34" charset="-128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Arial Unicode MS" pitchFamily="34" charset="-128"/>
        <a:cs typeface="Arial Unicode MS" pitchFamily="34" charset="-128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Arial Unicode MS" pitchFamily="34" charset="-128"/>
        <a:cs typeface="Arial Unicode MS" pitchFamily="34" charset="-128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Arial Unicode MS" pitchFamily="34" charset="-128"/>
        <a:cs typeface="Arial Unicode MS" pitchFamily="34" charset="-128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99"/>
    <a:srgbClr val="ED0C8B"/>
    <a:srgbClr val="FF99FF"/>
    <a:srgbClr val="FF66CC"/>
    <a:srgbClr val="CCECFF"/>
    <a:srgbClr val="CCFFFF"/>
    <a:srgbClr val="99CCFF"/>
    <a:srgbClr val="6699FF"/>
    <a:srgbClr val="660033"/>
    <a:srgbClr val="37032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443" autoAdjust="0"/>
    <p:restoredTop sz="84307" autoAdjust="0"/>
  </p:normalViewPr>
  <p:slideViewPr>
    <p:cSldViewPr>
      <p:cViewPr varScale="1">
        <p:scale>
          <a:sx n="63" d="100"/>
          <a:sy n="63" d="100"/>
        </p:scale>
        <p:origin x="60" y="216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0" y="846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48" d="100"/>
          <a:sy n="48" d="100"/>
        </p:scale>
        <p:origin x="-1998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250825" y="0"/>
            <a:ext cx="3276600" cy="534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solidFill>
                  <a:srgbClr val="000000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nl-NL"/>
          </a:p>
          <a:p>
            <a:pPr>
              <a:defRPr/>
            </a:pPr>
            <a:r>
              <a:rPr lang="nl-NL"/>
              <a:t>Informatiemodel RSGB</a:t>
            </a:r>
          </a:p>
        </p:txBody>
      </p:sp>
      <p:sp>
        <p:nvSpPr>
          <p:cNvPr id="8397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95738" y="0"/>
            <a:ext cx="3276600" cy="534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solidFill>
                  <a:srgbClr val="000000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nl-NL"/>
          </a:p>
          <a:p>
            <a:pPr>
              <a:defRPr/>
            </a:pPr>
            <a:r>
              <a:rPr lang="nl-NL"/>
              <a:t>2 juni 2010</a:t>
            </a:r>
          </a:p>
        </p:txBody>
      </p:sp>
      <p:sp>
        <p:nvSpPr>
          <p:cNvPr id="8397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250825" y="10156825"/>
            <a:ext cx="3276600" cy="534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900">
                <a:solidFill>
                  <a:srgbClr val="000000"/>
                </a:solidFill>
                <a:latin typeface="Arial" charset="0"/>
              </a:defRPr>
            </a:lvl1pPr>
          </a:lstStyle>
          <a:p>
            <a:pPr>
              <a:defRPr/>
            </a:pPr>
            <a:r>
              <a:rPr lang="nl-NL"/>
              <a:t>Workshop standaardisatie in stelsel</a:t>
            </a:r>
          </a:p>
          <a:p>
            <a:pPr>
              <a:defRPr/>
            </a:pPr>
            <a:endParaRPr lang="nl-NL"/>
          </a:p>
        </p:txBody>
      </p:sp>
      <p:sp>
        <p:nvSpPr>
          <p:cNvPr id="8397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95738" y="10156825"/>
            <a:ext cx="3276600" cy="534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900">
                <a:solidFill>
                  <a:srgbClr val="000000"/>
                </a:solidFill>
                <a:latin typeface="Arial" charset="0"/>
              </a:defRPr>
            </a:lvl1pPr>
          </a:lstStyle>
          <a:p>
            <a:pPr>
              <a:defRPr/>
            </a:pPr>
            <a:fld id="{09CC8D86-5F40-4C3A-9500-89EFDD8DA4CC}" type="slidenum">
              <a:rPr lang="nl-NL"/>
              <a:pPr>
                <a:defRPr/>
              </a:pPr>
              <a:t>‹nr.›</a:t>
            </a:fld>
            <a:endParaRPr lang="nl-NL"/>
          </a:p>
          <a:p>
            <a:pPr>
              <a:defRPr/>
            </a:pP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8692558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1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3525" cy="40068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sp>
      <p:sp>
        <p:nvSpPr>
          <p:cNvPr id="3074" name="Rectangle 2"/>
          <p:cNvSpPr>
            <a:spLocks noGrp="1" noChangeArrowheads="1"/>
          </p:cNvSpPr>
          <p:nvPr>
            <p:ph type="body"/>
          </p:nvPr>
        </p:nvSpPr>
        <p:spPr bwMode="auto">
          <a:xfrm>
            <a:off x="755650" y="5078413"/>
            <a:ext cx="6046788" cy="4810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nl-NL" noProof="0" smtClean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hdr"/>
          </p:nvPr>
        </p:nvSpPr>
        <p:spPr bwMode="auto">
          <a:xfrm>
            <a:off x="0" y="0"/>
            <a:ext cx="3279775" cy="5334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95000"/>
              </a:lnSpc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nl-NL"/>
              <a:t>Informatiemodel RSGB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/>
          </p:nvPr>
        </p:nvSpPr>
        <p:spPr bwMode="auto">
          <a:xfrm>
            <a:off x="4278313" y="0"/>
            <a:ext cx="3279775" cy="5334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95000"/>
              </a:lnSpc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nl-NL"/>
              <a:t>2 juni 2010</a:t>
            </a:r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/>
          </p:nvPr>
        </p:nvSpPr>
        <p:spPr bwMode="auto">
          <a:xfrm>
            <a:off x="0" y="10156825"/>
            <a:ext cx="3279775" cy="5334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lnSpc>
                <a:spcPct val="95000"/>
              </a:lnSpc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nl-NL"/>
              <a:t>Workshop standaardisatie in stelsel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/>
          </p:nvPr>
        </p:nvSpPr>
        <p:spPr bwMode="auto">
          <a:xfrm>
            <a:off x="4278313" y="10156825"/>
            <a:ext cx="3279775" cy="5334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95000"/>
              </a:lnSpc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fld id="{34D13208-0805-4D8F-9178-F6C6A00929C9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36996210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3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nl-NL" smtClean="0"/>
              <a:t>Informatiemodel RSGB</a:t>
            </a:r>
          </a:p>
        </p:txBody>
      </p:sp>
      <p:sp>
        <p:nvSpPr>
          <p:cNvPr id="11267" name="Rectangle 4"/>
          <p:cNvSpPr>
            <a:spLocks noGrp="1" noChangeArrowheads="1"/>
          </p:cNvSpPr>
          <p:nvPr>
            <p:ph type="dt" sz="quarter"/>
          </p:nvPr>
        </p:nvSpPr>
        <p:spPr>
          <a:noFill/>
        </p:spPr>
        <p:txBody>
          <a:bodyPr/>
          <a:lstStyle/>
          <a:p>
            <a:r>
              <a:rPr lang="nl-NL" smtClean="0"/>
              <a:t>2 juni 2010</a:t>
            </a:r>
          </a:p>
        </p:txBody>
      </p:sp>
      <p:sp>
        <p:nvSpPr>
          <p:cNvPr id="11268" name="Rectangle 5"/>
          <p:cNvSpPr>
            <a:spLocks noGrp="1" noChangeArrowheads="1"/>
          </p:cNvSpPr>
          <p:nvPr>
            <p:ph type="ftr" sz="quarter"/>
          </p:nvPr>
        </p:nvSpPr>
        <p:spPr>
          <a:noFill/>
        </p:spPr>
        <p:txBody>
          <a:bodyPr/>
          <a:lstStyle/>
          <a:p>
            <a:r>
              <a:rPr lang="nl-NL" smtClean="0"/>
              <a:t>Workshop standaardisatie in stelsel</a:t>
            </a:r>
          </a:p>
        </p:txBody>
      </p:sp>
      <p:sp>
        <p:nvSpPr>
          <p:cNvPr id="11269" name="Rectangle 6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3E6DA90D-80E1-4585-94F8-14C74D72D13B}" type="slidenum">
              <a:rPr lang="nl-NL" smtClean="0"/>
              <a:pPr/>
              <a:t>1</a:t>
            </a:fld>
            <a:endParaRPr lang="nl-NL" smtClean="0"/>
          </a:p>
        </p:txBody>
      </p:sp>
      <p:sp>
        <p:nvSpPr>
          <p:cNvPr id="11270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11271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55650" y="5078413"/>
            <a:ext cx="6048375" cy="4811712"/>
          </a:xfrm>
          <a:noFill/>
          <a:ln/>
        </p:spPr>
        <p:txBody>
          <a:bodyPr wrap="none" anchor="ctr"/>
          <a:lstStyle/>
          <a:p>
            <a:endParaRPr lang="nl-NL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66007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8E0F9A-4B08-4E79-9827-984FD0CF4BE2}" type="slidenum">
              <a:rPr lang="nl-NL"/>
              <a:pPr>
                <a:defRPr/>
              </a:pPr>
              <a:t>‹nr.›</a:t>
            </a:fld>
            <a:fld id="{7E0738A9-B58F-4C5A-BB4E-F20A0A072FA4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  <p:transition spd="med"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E3A055-105D-4752-8154-42421AB2DA84}" type="slidenum">
              <a:rPr lang="nl-NL"/>
              <a:pPr>
                <a:defRPr/>
              </a:pPr>
              <a:t>‹nr.›</a:t>
            </a:fld>
            <a:fld id="{33DE7FC7-AEC2-4C63-AE6C-4C4BF0AAD9AE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  <p:transition spd="med"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910388" y="1604963"/>
            <a:ext cx="2151062" cy="452437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1604963"/>
            <a:ext cx="6300788" cy="452437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3A1287-869D-4A79-B9AD-4027E1595485}" type="slidenum">
              <a:rPr lang="nl-NL"/>
              <a:pPr>
                <a:defRPr/>
              </a:pPr>
              <a:t>‹nr.›</a:t>
            </a:fld>
            <a:fld id="{F813F7A4-D918-49F8-8C57-69CD87B4517B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  <p:transition spd="med">
    <p:wipe dir="d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F75226-3A1D-4ABD-B4B5-FA0010C4D0F3}" type="slidenum">
              <a:rPr lang="nl-NL"/>
              <a:pPr>
                <a:defRPr/>
              </a:pPr>
              <a:t>‹nr.›</a:t>
            </a:fld>
            <a:fld id="{58B25128-6C98-46C2-893D-FB6C9EB80528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  <p:transition spd="med">
    <p:wipe dir="d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hoek 4"/>
          <p:cNvSpPr/>
          <p:nvPr userDrawn="1"/>
        </p:nvSpPr>
        <p:spPr bwMode="auto">
          <a:xfrm>
            <a:off x="467544" y="188640"/>
            <a:ext cx="1080120" cy="1296144"/>
          </a:xfrm>
          <a:prstGeom prst="rect">
            <a:avLst/>
          </a:prstGeom>
          <a:solidFill>
            <a:schemeClr val="bg1"/>
          </a:solidFill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endParaRPr kumimoji="0" lang="nl-NL" sz="1800" b="0" i="0" u="none" strike="noStrike" cap="none" normalizeH="0" baseline="0" smtClean="0">
              <a:ln>
                <a:noFill/>
              </a:ln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660033"/>
                </a:solidFill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1200"/>
              </a:spcBef>
              <a:spcAft>
                <a:spcPts val="0"/>
              </a:spcAft>
              <a:defRPr/>
            </a:lvl1pPr>
            <a:lvl2pPr>
              <a:spcBef>
                <a:spcPts val="0"/>
              </a:spcBef>
              <a:spcAft>
                <a:spcPts val="0"/>
              </a:spcAft>
              <a:defRPr sz="2000">
                <a:solidFill>
                  <a:srgbClr val="ED0C8B"/>
                </a:solidFill>
              </a:defRPr>
            </a:lvl2pPr>
            <a:lvl3pPr>
              <a:defRPr sz="1800">
                <a:solidFill>
                  <a:srgbClr val="ED0C8B"/>
                </a:solidFill>
              </a:defRPr>
            </a:lvl3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5B12CE-6DBC-45EE-8498-55E691D1C4D3}" type="slidenum">
              <a:rPr lang="nl-NL"/>
              <a:pPr>
                <a:defRPr/>
              </a:pPr>
              <a:t>‹nr.›</a:t>
            </a:fld>
            <a:fld id="{F4C801C1-DFE2-4FD7-AA45-24A787134ADC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  <p:transition spd="med">
    <p:wipe dir="d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5EC9D0-0376-4460-A33B-D701F381BEA6}" type="slidenum">
              <a:rPr lang="nl-NL"/>
              <a:pPr>
                <a:defRPr/>
              </a:pPr>
              <a:t>‹nr.›</a:t>
            </a:fld>
            <a:fld id="{F5445802-9697-455A-9185-E36F7DE1995A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  <p:transition spd="med">
    <p:wipe dir="d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684213" y="1500188"/>
            <a:ext cx="4152900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989513" y="1500188"/>
            <a:ext cx="4152900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AE4714-986D-47F7-9370-011343F7DEC9}" type="slidenum">
              <a:rPr lang="nl-NL"/>
              <a:pPr>
                <a:defRPr/>
              </a:pPr>
              <a:t>‹nr.›</a:t>
            </a:fld>
            <a:fld id="{73FB222E-C73C-4A4A-AE81-C5F1950847AC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  <p:transition spd="med">
    <p:wipe dir="d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0B7D6B-9BFD-4603-B0AC-9692C9F7CD97}" type="slidenum">
              <a:rPr lang="nl-NL"/>
              <a:pPr>
                <a:defRPr/>
              </a:pPr>
              <a:t>‹nr.›</a:t>
            </a:fld>
            <a:fld id="{E1EECE85-356C-4F8C-9197-16F4BAF43D58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  <p:transition spd="med">
    <p:wipe dir="d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59BBB6-26D7-4AD6-BC90-541A01ED3C27}" type="slidenum">
              <a:rPr lang="nl-NL"/>
              <a:pPr>
                <a:defRPr/>
              </a:pPr>
              <a:t>‹nr.›</a:t>
            </a:fld>
            <a:fld id="{90C44ED8-320C-4FBB-B66A-82B1BEED67DE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  <p:transition spd="med">
    <p:wipe dir="d"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F49FB9-55D0-47B2-8321-621203AA6535}" type="slidenum">
              <a:rPr lang="nl-NL"/>
              <a:pPr>
                <a:defRPr/>
              </a:pPr>
              <a:t>‹nr.›</a:t>
            </a:fld>
            <a:fld id="{2830F9BA-0D2B-401F-ABD8-0988FEE09B86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  <p:transition spd="med">
    <p:wipe dir="d"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C7DE12-0038-4B67-BEA6-B1FA8980FC28}" type="slidenum">
              <a:rPr lang="nl-NL"/>
              <a:pPr>
                <a:defRPr/>
              </a:pPr>
              <a:t>‹nr.›</a:t>
            </a:fld>
            <a:fld id="{A0E98ABE-2B10-4D02-9AA5-D50FA11487F8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  <p:transition spd="med"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19F01A-8BB7-4A1C-AE05-3A1B4FFF59A4}" type="slidenum">
              <a:rPr lang="nl-NL"/>
              <a:pPr>
                <a:defRPr/>
              </a:pPr>
              <a:t>‹nr.›</a:t>
            </a:fld>
            <a:fld id="{E89B35FD-A39A-4B28-BC91-890996AA8FDE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  <p:transition spd="med">
    <p:wipe dir="d"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nl-NL" noProof="0" smtClean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19CF5C-9214-40D7-BBB5-E9640CA3F0A3}" type="slidenum">
              <a:rPr lang="nl-NL"/>
              <a:pPr>
                <a:defRPr/>
              </a:pPr>
              <a:t>‹nr.›</a:t>
            </a:fld>
            <a:fld id="{6A247BB9-1D5B-46DB-A01A-281D4722A4F6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  <p:transition spd="med">
    <p:wipe dir="d"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38360A-5525-4D7D-802C-23DE395CC732}" type="slidenum">
              <a:rPr lang="nl-NL"/>
              <a:pPr>
                <a:defRPr/>
              </a:pPr>
              <a:t>‹nr.›</a:t>
            </a:fld>
            <a:fld id="{DD9191A7-9158-4811-AE06-233A510F7578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  <p:transition spd="med">
    <p:wipe dir="d"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972300" y="273050"/>
            <a:ext cx="2170113" cy="5751513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3050"/>
            <a:ext cx="6362700" cy="5751513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90F543-54AA-4AA6-A911-09D6C31C8D40}" type="slidenum">
              <a:rPr lang="nl-NL"/>
              <a:pPr>
                <a:defRPr/>
              </a:pPr>
              <a:t>‹nr.›</a:t>
            </a:fld>
            <a:fld id="{3CB8260E-8CBD-463E-A305-3B73A536BC05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  <p:transition spd="med"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C16BC3-6CE3-4ABF-A2FD-199EA0E8BD03}" type="slidenum">
              <a:rPr lang="nl-NL"/>
              <a:pPr>
                <a:defRPr/>
              </a:pPr>
              <a:t>‹nr.›</a:t>
            </a:fld>
            <a:fld id="{353E31DF-49D1-4C8F-A6CE-0868FB8A2CE3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  <p:transition spd="med"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4963"/>
            <a:ext cx="4037013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6613" y="1604963"/>
            <a:ext cx="4038600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CFDB1A-5587-4259-9749-BA47CA6D9477}" type="slidenum">
              <a:rPr lang="nl-NL"/>
              <a:pPr>
                <a:defRPr/>
              </a:pPr>
              <a:t>‹nr.›</a:t>
            </a:fld>
            <a:fld id="{6F4BE32E-F54D-4D13-9CF1-DD736D913090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  <p:transition spd="med"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8B33EF-A97D-4B48-A2E8-A8285C948751}" type="slidenum">
              <a:rPr lang="nl-NL"/>
              <a:pPr>
                <a:defRPr/>
              </a:pPr>
              <a:t>‹nr.›</a:t>
            </a:fld>
            <a:fld id="{755DE613-6C8F-47D5-92E7-9E6427B57C48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  <p:transition spd="med"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86693D-DEB7-4423-B1D2-4115C57D7292}" type="slidenum">
              <a:rPr lang="nl-NL"/>
              <a:pPr>
                <a:defRPr/>
              </a:pPr>
              <a:t>‹nr.›</a:t>
            </a:fld>
            <a:fld id="{C68BF850-812C-4601-AB7A-732D890427BC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  <p:transition spd="med"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FFC65F-AA69-45C7-B820-7C283D1F4C17}" type="slidenum">
              <a:rPr lang="nl-NL"/>
              <a:pPr>
                <a:defRPr/>
              </a:pPr>
              <a:t>‹nr.›</a:t>
            </a:fld>
            <a:fld id="{07F74342-9382-498C-8AAC-237B7ECC85D9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  <p:transition spd="med"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817D9F-118E-499A-BA6C-FC5CDE574CEF}" type="slidenum">
              <a:rPr lang="nl-NL"/>
              <a:pPr>
                <a:defRPr/>
              </a:pPr>
              <a:t>‹nr.›</a:t>
            </a:fld>
            <a:fld id="{9997ACA7-930C-4DCD-ADAE-7ADF011C3C86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  <p:transition spd="med"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nl-NL" noProof="0" smtClean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F18EF6-E2DD-4199-BF1A-1D0A63A86CC2}" type="slidenum">
              <a:rPr lang="nl-NL"/>
              <a:pPr>
                <a:defRPr/>
              </a:pPr>
              <a:t>‹nr.›</a:t>
            </a:fld>
            <a:fld id="{15BD5F8F-5068-49DB-8B7B-EF79CD66014D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  <p:transition spd="med"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3.w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360">
            <a:noFill/>
            <a:miter lim="800000"/>
            <a:headEnd/>
            <a:tailEnd/>
          </a:ln>
        </p:spPr>
      </p:pic>
      <p:pic>
        <p:nvPicPr>
          <p:cNvPr id="1027" name="Picture 2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360">
            <a:noFill/>
            <a:miter lim="800000"/>
            <a:headEnd/>
            <a:tailEnd/>
          </a:ln>
        </p:spPr>
      </p:pic>
      <p:sp>
        <p:nvSpPr>
          <p:cNvPr id="1028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2852738" y="3105150"/>
            <a:ext cx="6208712" cy="2235200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0000" tIns="45000" rIns="90000" bIns="450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Klik om de opmaak van de titeltekst te bewerkenClick to edit Master title style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/>
          </p:nvPr>
        </p:nvSpPr>
        <p:spPr bwMode="auto">
          <a:xfrm>
            <a:off x="6553200" y="6356350"/>
            <a:ext cx="2132013" cy="363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5000" rIns="90000" bIns="45000" numCol="1" anchor="t" anchorCtr="0" compatLnSpc="1">
            <a:prstTxWarp prst="textNoShape">
              <a:avLst/>
            </a:prstTxWarp>
          </a:bodyPr>
          <a:lstStyle>
            <a:lvl1pPr hangingPunct="1">
              <a:lnSpc>
                <a:spcPct val="102000"/>
              </a:lnSpc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fld id="{0C01738C-AABC-4DA4-AA5C-C09300820BF6}" type="slidenum">
              <a:rPr lang="nl-NL"/>
              <a:pPr>
                <a:defRPr/>
              </a:pPr>
              <a:t>‹nr.›</a:t>
            </a:fld>
            <a:fld id="{4D2A1112-BB29-4AB9-805E-5F5C3ECCC718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  <p:sp>
        <p:nvSpPr>
          <p:cNvPr id="2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4963"/>
            <a:ext cx="8228013" cy="45243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Klik om de opmaak van de overzichtstekst te bewerken</a:t>
            </a:r>
          </a:p>
          <a:p>
            <a:pPr lvl="1"/>
            <a:r>
              <a:rPr lang="en-GB" smtClean="0"/>
              <a:t>Tweede overzichtsniveau</a:t>
            </a:r>
          </a:p>
          <a:p>
            <a:pPr lvl="2"/>
            <a:r>
              <a:rPr lang="en-GB" smtClean="0"/>
              <a:t>Derde overzichtsniveau</a:t>
            </a:r>
          </a:p>
          <a:p>
            <a:pPr lvl="3"/>
            <a:r>
              <a:rPr lang="en-GB" smtClean="0"/>
              <a:t>Vierde overzichtsniveau</a:t>
            </a:r>
          </a:p>
          <a:p>
            <a:pPr lvl="4"/>
            <a:r>
              <a:rPr lang="en-GB" smtClean="0"/>
              <a:t>Vijfde overzichtsniveau</a:t>
            </a:r>
          </a:p>
          <a:p>
            <a:pPr lvl="4"/>
            <a:r>
              <a:rPr lang="en-GB" smtClean="0"/>
              <a:t>Zesde overzichtsniveau</a:t>
            </a:r>
          </a:p>
          <a:p>
            <a:pPr lvl="4"/>
            <a:r>
              <a:rPr lang="en-GB" smtClean="0"/>
              <a:t>Zevende overzichtsniveau</a:t>
            </a:r>
          </a:p>
          <a:p>
            <a:pPr lvl="4"/>
            <a:r>
              <a:rPr lang="en-GB" smtClean="0"/>
              <a:t>Achtste overzichtsniveau</a:t>
            </a:r>
          </a:p>
          <a:p>
            <a:pPr lvl="4"/>
            <a:r>
              <a:rPr lang="en-GB" smtClean="0"/>
              <a:t>Negende overzichtsniveau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ransition spd="med">
    <p:wipe dir="d"/>
  </p:transition>
  <p:txStyles>
    <p:titleStyle>
      <a:lvl1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</a:defRPr>
      </a:lvl2pPr>
      <a:lvl3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</a:defRPr>
      </a:lvl3pPr>
      <a:lvl4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</a:defRPr>
      </a:lvl4pPr>
      <a:lvl5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</a:defRPr>
      </a:lvl5pPr>
      <a:lvl6pPr marL="2514600" indent="-228600" algn="l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</a:defRPr>
      </a:lvl6pPr>
      <a:lvl7pPr marL="2971800" indent="-228600" algn="l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</a:defRPr>
      </a:lvl7pPr>
      <a:lvl8pPr marL="3429000" indent="-228600" algn="l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</a:defRPr>
      </a:lvl8pPr>
      <a:lvl9pPr marL="3886200" indent="-228600" algn="l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</a:defRPr>
      </a:lvl9pPr>
    </p:titleStyle>
    <p:bodyStyle>
      <a:lvl1pPr marL="342900" indent="-342900" algn="l" defTabSz="449263" rtl="0" eaLnBrk="0" fontAlgn="base" hangingPunct="0">
        <a:lnSpc>
          <a:spcPct val="101000"/>
        </a:lnSpc>
        <a:spcBef>
          <a:spcPct val="0"/>
        </a:spcBef>
        <a:spcAft>
          <a:spcPts val="1425"/>
        </a:spcAft>
        <a:buClr>
          <a:srgbClr val="000000"/>
        </a:buClr>
        <a:buSzPct val="100000"/>
        <a:buFont typeface="Times New Roman" pitchFamily="18" charset="0"/>
        <a:defRPr sz="2300" b="1">
          <a:solidFill>
            <a:srgbClr val="ED0C8B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lnSpc>
          <a:spcPct val="101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itchFamily="18" charset="0"/>
        <a:defRPr sz="2300">
          <a:solidFill>
            <a:srgbClr val="000000"/>
          </a:solidFill>
          <a:latin typeface="+mn-lt"/>
        </a:defRPr>
      </a:lvl2pPr>
      <a:lvl3pPr marL="1143000" indent="-228600" algn="l" defTabSz="449263" rtl="0" eaLnBrk="0" fontAlgn="base" hangingPunct="0">
        <a:lnSpc>
          <a:spcPct val="101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itchFamily="18" charset="0"/>
        <a:defRPr sz="2300">
          <a:solidFill>
            <a:srgbClr val="000000"/>
          </a:solidFill>
          <a:latin typeface="+mn-lt"/>
        </a:defRPr>
      </a:lvl3pPr>
      <a:lvl4pPr marL="1600200" indent="-228600" algn="l" defTabSz="449263" rtl="0" eaLnBrk="0" fontAlgn="base" hangingPunct="0">
        <a:lnSpc>
          <a:spcPct val="101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itchFamily="18" charset="0"/>
        <a:defRPr sz="2300">
          <a:solidFill>
            <a:srgbClr val="000000"/>
          </a:solidFill>
          <a:latin typeface="+mn-lt"/>
        </a:defRPr>
      </a:lvl4pPr>
      <a:lvl5pPr marL="2057400" indent="-228600" algn="l" defTabSz="449263" rtl="0" eaLnBrk="0" fontAlgn="base" hangingPunct="0">
        <a:lnSpc>
          <a:spcPct val="101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</a:defRPr>
      </a:lvl5pPr>
      <a:lvl6pPr marL="2514600" indent="-228600" algn="l" defTabSz="449263" rtl="0" fontAlgn="base" hangingPunct="0">
        <a:lnSpc>
          <a:spcPct val="101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</a:defRPr>
      </a:lvl6pPr>
      <a:lvl7pPr marL="2971800" indent="-228600" algn="l" defTabSz="449263" rtl="0" fontAlgn="base" hangingPunct="0">
        <a:lnSpc>
          <a:spcPct val="101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</a:defRPr>
      </a:lvl7pPr>
      <a:lvl8pPr marL="3429000" indent="-228600" algn="l" defTabSz="449263" rtl="0" fontAlgn="base" hangingPunct="0">
        <a:lnSpc>
          <a:spcPct val="101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</a:defRPr>
      </a:lvl8pPr>
      <a:lvl9pPr marL="3886200" indent="-228600" algn="l" defTabSz="449263" rtl="0" fontAlgn="base" hangingPunct="0">
        <a:lnSpc>
          <a:spcPct val="101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1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360">
            <a:noFill/>
            <a:miter lim="800000"/>
            <a:headEnd/>
            <a:tailEnd/>
          </a:ln>
        </p:spPr>
      </p:pic>
      <p:sp>
        <p:nvSpPr>
          <p:cNvPr id="2051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4213" y="1500188"/>
            <a:ext cx="8458200" cy="4524375"/>
          </a:xfrm>
          <a:prstGeom prst="rect">
            <a:avLst/>
          </a:prstGeom>
          <a:noFill/>
          <a:ln w="9360">
            <a:noFill/>
            <a:miter lim="800000"/>
            <a:headEnd/>
            <a:tailEnd/>
          </a:ln>
        </p:spPr>
        <p:txBody>
          <a:bodyPr vert="horz" wrap="square" lIns="90000" tIns="45000" rIns="90000" bIns="450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Klik om de opmaak van de overzichtstekst te bewerken</a:t>
            </a:r>
          </a:p>
          <a:p>
            <a:pPr lvl="1"/>
            <a:r>
              <a:rPr lang="en-GB" smtClean="0"/>
              <a:t>Tweede overzichtsniveau</a:t>
            </a:r>
          </a:p>
          <a:p>
            <a:pPr lvl="2"/>
            <a:r>
              <a:rPr lang="en-GB" smtClean="0"/>
              <a:t>Derde overzichtsniveau</a:t>
            </a:r>
          </a:p>
          <a:p>
            <a:pPr lvl="3"/>
            <a:r>
              <a:rPr lang="en-GB" smtClean="0"/>
              <a:t>Vierde overzichtsniveau</a:t>
            </a:r>
          </a:p>
          <a:p>
            <a:pPr lvl="4"/>
            <a:r>
              <a:rPr lang="en-GB" smtClean="0"/>
              <a:t>Vijfde overzichtsniveau</a:t>
            </a:r>
          </a:p>
          <a:p>
            <a:pPr lvl="4"/>
            <a:r>
              <a:rPr lang="en-GB" smtClean="0"/>
              <a:t>Zesde overzichtsniveau</a:t>
            </a:r>
          </a:p>
          <a:p>
            <a:pPr lvl="4"/>
            <a:r>
              <a:rPr lang="en-GB" smtClean="0"/>
              <a:t>Zevende overzichtsniveau</a:t>
            </a:r>
          </a:p>
          <a:p>
            <a:pPr lvl="4"/>
            <a:r>
              <a:rPr lang="en-GB" smtClean="0"/>
              <a:t>Achtste overzichtsniveau</a:t>
            </a:r>
          </a:p>
          <a:p>
            <a:pPr lvl="0"/>
            <a:r>
              <a:rPr lang="en-GB" smtClean="0"/>
              <a:t>Negende overzichtsniveauClick to edit Master text styles</a:t>
            </a:r>
          </a:p>
          <a:p>
            <a:pPr lvl="0"/>
            <a:r>
              <a:rPr lang="en-GB" smtClean="0"/>
              <a:t>Second level</a:t>
            </a:r>
          </a:p>
          <a:p>
            <a:pPr lvl="0"/>
            <a:r>
              <a:rPr lang="en-GB" smtClean="0"/>
              <a:t>Third level</a:t>
            </a:r>
          </a:p>
          <a:p>
            <a:pPr lvl="0"/>
            <a:r>
              <a:rPr lang="en-GB" smtClean="0"/>
              <a:t>Fourth level</a:t>
            </a:r>
          </a:p>
          <a:p>
            <a:pPr lvl="0"/>
            <a:r>
              <a:rPr lang="en-GB" smtClean="0"/>
              <a:t>Fifth level</a:t>
            </a: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6553200" y="6356350"/>
            <a:ext cx="2132013" cy="363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5000" rIns="90000" bIns="45000" numCol="1" anchor="t" anchorCtr="0" compatLnSpc="1">
            <a:prstTxWarp prst="textNoShape">
              <a:avLst/>
            </a:prstTxWarp>
          </a:bodyPr>
          <a:lstStyle>
            <a:lvl1pPr hangingPunct="1">
              <a:lnSpc>
                <a:spcPct val="102000"/>
              </a:lnSpc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fld id="{F3B5C8F5-943F-40C8-894C-9CB46D51A852}" type="slidenum">
              <a:rPr lang="nl-NL"/>
              <a:pPr>
                <a:defRPr/>
              </a:pPr>
              <a:t>‹nr.›</a:t>
            </a:fld>
            <a:fld id="{D9D14FAB-80EF-4DEC-BE40-ED3791389667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  <p:sp>
        <p:nvSpPr>
          <p:cNvPr id="2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3050"/>
            <a:ext cx="8228013" cy="1143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Klik om de opmaak van de titeltekst te bewerken</a:t>
            </a:r>
          </a:p>
        </p:txBody>
      </p:sp>
      <p:pic>
        <p:nvPicPr>
          <p:cNvPr id="2054" name="Picture 8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684213" y="333375"/>
            <a:ext cx="809625" cy="9366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med">
    <p:wipe dir="d"/>
  </p:transition>
  <p:txStyles>
    <p:titleStyle>
      <a:lvl1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</a:defRPr>
      </a:lvl2pPr>
      <a:lvl3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</a:defRPr>
      </a:lvl3pPr>
      <a:lvl4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</a:defRPr>
      </a:lvl4pPr>
      <a:lvl5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</a:defRPr>
      </a:lvl5pPr>
      <a:lvl6pPr marL="2514600" indent="-228600" algn="l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</a:defRPr>
      </a:lvl6pPr>
      <a:lvl7pPr marL="2971800" indent="-228600" algn="l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</a:defRPr>
      </a:lvl7pPr>
      <a:lvl8pPr marL="3429000" indent="-228600" algn="l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</a:defRPr>
      </a:lvl8pPr>
      <a:lvl9pPr marL="3886200" indent="-228600" algn="l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</a:defRPr>
      </a:lvl9pPr>
    </p:titleStyle>
    <p:bodyStyle>
      <a:lvl1pPr marL="342900" indent="-342900" algn="l" defTabSz="449263" rtl="0" eaLnBrk="0" fontAlgn="base" hangingPunct="0">
        <a:lnSpc>
          <a:spcPct val="101000"/>
        </a:lnSpc>
        <a:spcBef>
          <a:spcPct val="0"/>
        </a:spcBef>
        <a:spcAft>
          <a:spcPts val="1425"/>
        </a:spcAft>
        <a:buClr>
          <a:srgbClr val="000000"/>
        </a:buClr>
        <a:buSzPct val="100000"/>
        <a:buFont typeface="Times New Roman" pitchFamily="18" charset="0"/>
        <a:defRPr sz="2300" b="1">
          <a:solidFill>
            <a:srgbClr val="ED0C8B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lnSpc>
          <a:spcPct val="101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itchFamily="18" charset="0"/>
        <a:defRPr sz="2300">
          <a:solidFill>
            <a:srgbClr val="000000"/>
          </a:solidFill>
          <a:latin typeface="+mn-lt"/>
        </a:defRPr>
      </a:lvl2pPr>
      <a:lvl3pPr marL="1143000" indent="-228600" algn="l" defTabSz="449263" rtl="0" eaLnBrk="0" fontAlgn="base" hangingPunct="0">
        <a:lnSpc>
          <a:spcPct val="101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itchFamily="18" charset="0"/>
        <a:defRPr sz="2300">
          <a:solidFill>
            <a:srgbClr val="000000"/>
          </a:solidFill>
          <a:latin typeface="+mn-lt"/>
        </a:defRPr>
      </a:lvl3pPr>
      <a:lvl4pPr marL="1600200" indent="-228600" algn="l" defTabSz="449263" rtl="0" eaLnBrk="0" fontAlgn="base" hangingPunct="0">
        <a:lnSpc>
          <a:spcPct val="101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itchFamily="18" charset="0"/>
        <a:defRPr sz="2300">
          <a:solidFill>
            <a:srgbClr val="000000"/>
          </a:solidFill>
          <a:latin typeface="+mn-lt"/>
        </a:defRPr>
      </a:lvl4pPr>
      <a:lvl5pPr marL="2057400" indent="-228600" algn="l" defTabSz="449263" rtl="0" eaLnBrk="0" fontAlgn="base" hangingPunct="0">
        <a:lnSpc>
          <a:spcPct val="101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</a:defRPr>
      </a:lvl5pPr>
      <a:lvl6pPr marL="2514600" indent="-228600" algn="l" defTabSz="449263" rtl="0" fontAlgn="base" hangingPunct="0">
        <a:lnSpc>
          <a:spcPct val="101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</a:defRPr>
      </a:lvl6pPr>
      <a:lvl7pPr marL="2971800" indent="-228600" algn="l" defTabSz="449263" rtl="0" fontAlgn="base" hangingPunct="0">
        <a:lnSpc>
          <a:spcPct val="101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</a:defRPr>
      </a:lvl7pPr>
      <a:lvl8pPr marL="3429000" indent="-228600" algn="l" defTabSz="449263" rtl="0" fontAlgn="base" hangingPunct="0">
        <a:lnSpc>
          <a:spcPct val="101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</a:defRPr>
      </a:lvl8pPr>
      <a:lvl9pPr marL="3886200" indent="-228600" algn="l" defTabSz="449263" rtl="0" fontAlgn="base" hangingPunct="0">
        <a:lnSpc>
          <a:spcPct val="101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1"/>
          <p:cNvSpPr txBox="1">
            <a:spLocks noChangeArrowheads="1"/>
          </p:cNvSpPr>
          <p:nvPr/>
        </p:nvSpPr>
        <p:spPr bwMode="auto">
          <a:xfrm>
            <a:off x="2852738" y="3105150"/>
            <a:ext cx="6210300" cy="2236788"/>
          </a:xfrm>
          <a:prstGeom prst="rect">
            <a:avLst/>
          </a:prstGeom>
          <a:solidFill>
            <a:srgbClr val="ED0C8B">
              <a:alpha val="39999"/>
            </a:srgbClr>
          </a:solidFill>
          <a:ln w="9525">
            <a:noFill/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lIns="90000" tIns="45000" rIns="90000" bIns="45000" anchor="ctr"/>
          <a:lstStyle/>
          <a:p>
            <a:pPr algn="ctr" hangingPunct="1">
              <a:lnSpc>
                <a:spcPct val="101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</a:pPr>
            <a:r>
              <a:rPr lang="nl-NL" sz="4400" dirty="0" smtClean="0">
                <a:solidFill>
                  <a:schemeClr val="bg1"/>
                </a:solidFill>
                <a:latin typeface="Verdana" pitchFamily="34" charset="0"/>
              </a:rPr>
              <a:t>Planwijzigingen geometrie bestaand object</a:t>
            </a:r>
            <a:endParaRPr lang="nl-NL" sz="4400" dirty="0">
              <a:solidFill>
                <a:schemeClr val="bg1"/>
              </a:solidFill>
              <a:latin typeface="Verdana" pitchFamily="34" charset="0"/>
            </a:endParaRPr>
          </a:p>
        </p:txBody>
      </p:sp>
      <p:sp>
        <p:nvSpPr>
          <p:cNvPr id="3075" name="Text Box 2"/>
          <p:cNvSpPr txBox="1">
            <a:spLocks noChangeArrowheads="1"/>
          </p:cNvSpPr>
          <p:nvPr/>
        </p:nvSpPr>
        <p:spPr bwMode="auto">
          <a:xfrm>
            <a:off x="227013" y="5877272"/>
            <a:ext cx="5416550" cy="5695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5000" rIns="90000" bIns="45000"/>
          <a:lstStyle/>
          <a:p>
            <a:pPr hangingPunct="1">
              <a:lnSpc>
                <a:spcPct val="102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</a:pPr>
            <a:r>
              <a:rPr lang="nl-NL" b="1" dirty="0" smtClean="0">
                <a:solidFill>
                  <a:schemeClr val="bg1"/>
                </a:solidFill>
                <a:latin typeface="Calibri" pitchFamily="34" charset="0"/>
              </a:rPr>
              <a:t>Expertgroep </a:t>
            </a:r>
            <a:r>
              <a:rPr lang="nl-NL" b="1" dirty="0" smtClean="0">
                <a:solidFill>
                  <a:schemeClr val="bg1"/>
                </a:solidFill>
                <a:latin typeface="Calibri" pitchFamily="34" charset="0"/>
              </a:rPr>
              <a:t>Informatiemodelle</a:t>
            </a:r>
            <a:r>
              <a:rPr lang="nl-NL" b="1" dirty="0" smtClean="0">
                <a:solidFill>
                  <a:schemeClr val="bg1"/>
                </a:solidFill>
                <a:latin typeface="Calibri" pitchFamily="34" charset="0"/>
              </a:rPr>
              <a:t>n </a:t>
            </a:r>
            <a:r>
              <a:rPr lang="nl-NL" b="1" dirty="0" smtClean="0">
                <a:solidFill>
                  <a:schemeClr val="bg1"/>
                </a:solidFill>
                <a:latin typeface="Calibri" pitchFamily="34" charset="0"/>
              </a:rPr>
              <a:t>12 </a:t>
            </a:r>
            <a:r>
              <a:rPr lang="nl-NL" b="1" dirty="0" smtClean="0">
                <a:solidFill>
                  <a:schemeClr val="bg1"/>
                </a:solidFill>
                <a:latin typeface="Calibri" pitchFamily="34" charset="0"/>
              </a:rPr>
              <a:t>september 2013</a:t>
            </a:r>
          </a:p>
          <a:p>
            <a:pPr hangingPunct="1">
              <a:lnSpc>
                <a:spcPct val="102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</a:pPr>
            <a:r>
              <a:rPr lang="nl-NL" b="1" dirty="0" smtClean="0">
                <a:solidFill>
                  <a:schemeClr val="bg1"/>
                </a:solidFill>
                <a:latin typeface="Calibri" pitchFamily="34" charset="0"/>
              </a:rPr>
              <a:t>Ellen Debats</a:t>
            </a:r>
            <a:endParaRPr lang="nl-NL" b="1" dirty="0">
              <a:solidFill>
                <a:schemeClr val="bg1"/>
              </a:solidFill>
              <a:latin typeface="Calibri" pitchFamily="34" charset="0"/>
            </a:endParaRPr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Ontwerpkeuzen (4)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itchFamily="34" charset="0"/>
              <a:buChar char="•"/>
            </a:pPr>
            <a:r>
              <a:rPr lang="nl-NL" dirty="0" smtClean="0"/>
              <a:t>OVERIG </a:t>
            </a:r>
            <a:r>
              <a:rPr lang="nl-NL" dirty="0" smtClean="0"/>
              <a:t>GEBOUWD </a:t>
            </a:r>
            <a:r>
              <a:rPr lang="nl-NL" dirty="0" smtClean="0"/>
              <a:t>OBJECT en OVERIG BOUWWERK</a:t>
            </a:r>
            <a:endParaRPr lang="nl-NL" dirty="0" smtClean="0"/>
          </a:p>
          <a:p>
            <a:pPr marL="0" indent="0"/>
            <a:r>
              <a:rPr lang="nl-NL" dirty="0"/>
              <a:t>	</a:t>
            </a:r>
            <a:endParaRPr lang="nl-NL" dirty="0" smtClean="0"/>
          </a:p>
          <a:p>
            <a:pPr lvl="1">
              <a:buFont typeface="Arial" panose="020B0604020202020204" pitchFamily="34" charset="0"/>
              <a:buChar char="•"/>
            </a:pPr>
            <a:r>
              <a:rPr lang="nl-NL" dirty="0" smtClean="0"/>
              <a:t>Adres </a:t>
            </a:r>
            <a:r>
              <a:rPr lang="nl-NL" dirty="0" smtClean="0"/>
              <a:t>overig bouwwerk </a:t>
            </a:r>
            <a:r>
              <a:rPr lang="nl-NL" dirty="0" smtClean="0"/>
              <a:t>belangrijk </a:t>
            </a:r>
            <a:r>
              <a:rPr lang="nl-NL" dirty="0" err="1" smtClean="0"/>
              <a:t>ivm</a:t>
            </a:r>
            <a:r>
              <a:rPr lang="nl-NL" dirty="0" smtClean="0"/>
              <a:t> vindbaarheid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nl-NL" dirty="0" smtClean="0"/>
              <a:t>Beide objecttypen opnemen in RSGB waarbij </a:t>
            </a:r>
            <a:endParaRPr lang="nl-NL" dirty="0" smtClean="0"/>
          </a:p>
          <a:p>
            <a:pPr lvl="1">
              <a:buFont typeface="Arial" panose="020B0604020202020204" pitchFamily="34" charset="0"/>
              <a:buChar char="•"/>
            </a:pPr>
            <a:r>
              <a:rPr lang="nl-NL" dirty="0" smtClean="0"/>
              <a:t>OVERIG GEBOUWD OBJECT is </a:t>
            </a:r>
            <a:r>
              <a:rPr lang="nl-NL" dirty="0" smtClean="0"/>
              <a:t>deelpopulatie OVERIG BOUWWERK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nl-NL" dirty="0" smtClean="0"/>
              <a:t>Nieuw: relatie met OVERIG BOUWWERK</a:t>
            </a:r>
          </a:p>
          <a:p>
            <a:pPr marL="457200" lvl="1" indent="0"/>
            <a:r>
              <a:rPr lang="nl-NL" dirty="0" smtClean="0"/>
              <a:t>              attribuut ‘indicatie planobject’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nl-NL" dirty="0" smtClean="0"/>
              <a:t>Vervallen:</a:t>
            </a:r>
          </a:p>
          <a:p>
            <a:pPr marL="857250" lvl="2" indent="0"/>
            <a:r>
              <a:rPr lang="nl-NL" dirty="0"/>
              <a:t>	</a:t>
            </a:r>
            <a:r>
              <a:rPr lang="nl-NL" dirty="0" smtClean="0"/>
              <a:t>		</a:t>
            </a:r>
            <a:r>
              <a:rPr lang="nl-NL" sz="2000" dirty="0" smtClean="0"/>
              <a:t>attribuut </a:t>
            </a:r>
            <a:r>
              <a:rPr lang="nl-NL" sz="2000" dirty="0" smtClean="0"/>
              <a:t>‘type overig </a:t>
            </a:r>
            <a:r>
              <a:rPr lang="nl-NL" sz="2000" dirty="0" smtClean="0"/>
              <a:t>gebouwd object’</a:t>
            </a:r>
            <a:endParaRPr lang="nl-NL" sz="2000" dirty="0"/>
          </a:p>
          <a:p>
            <a:pPr marL="457200" lvl="1" indent="0"/>
            <a:endParaRPr lang="nl-NL" dirty="0" smtClean="0"/>
          </a:p>
          <a:p>
            <a:pPr lvl="1">
              <a:buFont typeface="Arial" panose="020B0604020202020204" pitchFamily="34" charset="0"/>
              <a:buChar char="•"/>
            </a:pPr>
            <a:endParaRPr lang="nl-NL" dirty="0" smtClean="0"/>
          </a:p>
          <a:p>
            <a:pPr lvl="1">
              <a:buFont typeface="Arial" panose="020B0604020202020204" pitchFamily="34" charset="0"/>
              <a:buChar char="•"/>
            </a:pPr>
            <a:endParaRPr lang="nl-NL" dirty="0" smtClean="0"/>
          </a:p>
          <a:p>
            <a:pPr lvl="1">
              <a:buFont typeface="Arial" panose="020B0604020202020204" pitchFamily="34" charset="0"/>
              <a:buChar char="•"/>
            </a:pPr>
            <a:endParaRPr lang="nl-NL" dirty="0"/>
          </a:p>
          <a:p>
            <a:pPr marL="0" indent="0"/>
            <a:endParaRPr lang="nl-NL" dirty="0" smtClean="0"/>
          </a:p>
          <a:p>
            <a:pPr marL="0" indent="0"/>
            <a:endParaRPr lang="nl-NL" dirty="0" smtClean="0"/>
          </a:p>
          <a:p>
            <a:pPr>
              <a:buFont typeface="Arial" pitchFamily="34" charset="0"/>
              <a:buChar char="•"/>
            </a:pPr>
            <a:endParaRPr lang="nl-NL" dirty="0" smtClean="0"/>
          </a:p>
          <a:p>
            <a:pPr>
              <a:buFont typeface="Arial" pitchFamily="34" charset="0"/>
              <a:buChar char="•"/>
            </a:pPr>
            <a:endParaRPr lang="nl-NL" dirty="0" smtClean="0"/>
          </a:p>
          <a:p>
            <a:pPr>
              <a:buFont typeface="Arial" pitchFamily="34" charset="0"/>
              <a:buChar char="•"/>
            </a:pPr>
            <a:endParaRPr lang="nl-NL" dirty="0" smtClean="0"/>
          </a:p>
        </p:txBody>
      </p:sp>
    </p:spTree>
    <p:extLst>
      <p:ext uri="{BB962C8B-B14F-4D97-AF65-F5344CB8AC3E}">
        <p14:creationId xmlns:p14="http://schemas.microsoft.com/office/powerpoint/2010/main" val="456312538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512" y="285225"/>
            <a:ext cx="9289032" cy="1143000"/>
          </a:xfrm>
        </p:spPr>
        <p:txBody>
          <a:bodyPr/>
          <a:lstStyle/>
          <a:p>
            <a:r>
              <a:rPr lang="nl-NL" sz="3600" dirty="0" smtClean="0"/>
              <a:t>Huidige situatie </a:t>
            </a:r>
            <a:r>
              <a:rPr lang="nl-NL" sz="3600" dirty="0" err="1" smtClean="0"/>
              <a:t>IMGeo</a:t>
            </a:r>
            <a:r>
              <a:rPr lang="nl-NL" sz="3600" dirty="0" smtClean="0"/>
              <a:t> &amp; BAG (1)</a:t>
            </a:r>
            <a:br>
              <a:rPr lang="nl-NL" sz="3600" dirty="0" smtClean="0"/>
            </a:br>
            <a:r>
              <a:rPr lang="nl-NL" sz="3600" dirty="0" smtClean="0"/>
              <a:t>(voorbeeld)</a:t>
            </a:r>
            <a:endParaRPr lang="nl-NL" sz="24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85800" y="1329223"/>
            <a:ext cx="8458200" cy="632668"/>
          </a:xfrm>
        </p:spPr>
        <p:txBody>
          <a:bodyPr/>
          <a:lstStyle/>
          <a:p>
            <a:r>
              <a:rPr lang="nl-NL" sz="2000" dirty="0" smtClean="0"/>
              <a:t>Startsituatie</a:t>
            </a:r>
            <a:endParaRPr lang="nl-NL" dirty="0"/>
          </a:p>
        </p:txBody>
      </p:sp>
      <p:cxnSp>
        <p:nvCxnSpPr>
          <p:cNvPr id="6" name="Rechte verbindingslijn 5"/>
          <p:cNvCxnSpPr/>
          <p:nvPr/>
        </p:nvCxnSpPr>
        <p:spPr bwMode="auto">
          <a:xfrm>
            <a:off x="467544" y="5085184"/>
            <a:ext cx="8496944" cy="0"/>
          </a:xfrm>
          <a:prstGeom prst="line">
            <a:avLst/>
          </a:prstGeom>
          <a:solidFill>
            <a:srgbClr val="00B8FF"/>
          </a:solidFill>
          <a:ln w="38100" cap="flat" cmpd="sng" algn="ctr">
            <a:solidFill>
              <a:srgbClr val="FE1A02"/>
            </a:solidFill>
            <a:prstDash val="solid"/>
            <a:round/>
            <a:headEnd type="none" w="med" len="med"/>
            <a:tailEnd type="triangle" w="med" len="med"/>
          </a:ln>
          <a:effectLst/>
        </p:spPr>
      </p:cxnSp>
      <p:sp>
        <p:nvSpPr>
          <p:cNvPr id="17" name="Tekstvak 16"/>
          <p:cNvSpPr txBox="1"/>
          <p:nvPr/>
        </p:nvSpPr>
        <p:spPr>
          <a:xfrm>
            <a:off x="680807" y="5247336"/>
            <a:ext cx="1710725" cy="3499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 </a:t>
            </a:r>
            <a:r>
              <a:rPr lang="nl-NL" dirty="0" smtClean="0"/>
              <a:t>3 januari 2013</a:t>
            </a:r>
            <a:endParaRPr lang="nl-NL" dirty="0"/>
          </a:p>
        </p:txBody>
      </p:sp>
      <p:sp>
        <p:nvSpPr>
          <p:cNvPr id="11" name="Rechthoek 10"/>
          <p:cNvSpPr/>
          <p:nvPr/>
        </p:nvSpPr>
        <p:spPr bwMode="auto">
          <a:xfrm>
            <a:off x="681516" y="1961891"/>
            <a:ext cx="2400714" cy="845221"/>
          </a:xfrm>
          <a:prstGeom prst="rect">
            <a:avLst/>
          </a:prstGeom>
          <a:solidFill>
            <a:schemeClr val="bg1"/>
          </a:solidFill>
          <a:ln w="63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r>
              <a:rPr lang="nl-NL" sz="1400" dirty="0" smtClean="0">
                <a:latin typeface="Arial" charset="0"/>
              </a:rPr>
              <a:t>Pandobject</a:t>
            </a:r>
          </a:p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r>
              <a:rPr lang="nl-NL" sz="1400" u="sng" dirty="0" err="1" smtClean="0">
                <a:latin typeface="Arial" charset="0"/>
              </a:rPr>
              <a:t>NL.IMGeo</a:t>
            </a:r>
            <a:r>
              <a:rPr lang="nl-NL" sz="1400" u="sng" dirty="0" smtClean="0">
                <a:latin typeface="Arial" charset="0"/>
              </a:rPr>
              <a:t> 20</a:t>
            </a:r>
          </a:p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r>
              <a:rPr lang="nl-NL" sz="1400" dirty="0" smtClean="0">
                <a:latin typeface="Arial" charset="0"/>
              </a:rPr>
              <a:t>bestaand</a:t>
            </a:r>
          </a:p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r>
              <a:rPr kumimoji="0" lang="nl-NL" sz="1400" b="0" i="0" u="none" strike="noStrike" cap="none" normalizeH="0" baseline="0" dirty="0" smtClean="0">
                <a:ln>
                  <a:noFill/>
                </a:ln>
                <a:effectLst/>
                <a:latin typeface="Arial" charset="0"/>
              </a:rPr>
              <a:t>x4y4</a:t>
            </a:r>
          </a:p>
        </p:txBody>
      </p:sp>
      <p:sp>
        <p:nvSpPr>
          <p:cNvPr id="19" name="Rechthoek 18"/>
          <p:cNvSpPr/>
          <p:nvPr/>
        </p:nvSpPr>
        <p:spPr bwMode="auto">
          <a:xfrm>
            <a:off x="681516" y="4079535"/>
            <a:ext cx="2400714" cy="845221"/>
          </a:xfrm>
          <a:prstGeom prst="rect">
            <a:avLst/>
          </a:prstGeom>
          <a:noFill/>
          <a:ln w="63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r>
              <a:rPr lang="nl-NL" sz="1400" dirty="0" smtClean="0">
                <a:latin typeface="Arial" charset="0"/>
              </a:rPr>
              <a:t>Pandobject</a:t>
            </a:r>
          </a:p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r>
              <a:rPr lang="nl-NL" sz="1400" u="sng" dirty="0" smtClean="0">
                <a:latin typeface="Arial" charset="0"/>
              </a:rPr>
              <a:t>20</a:t>
            </a:r>
          </a:p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r>
              <a:rPr lang="nl-NL" sz="1400" dirty="0" smtClean="0">
                <a:latin typeface="Arial" charset="0"/>
              </a:rPr>
              <a:t>In gebruik</a:t>
            </a:r>
          </a:p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r>
              <a:rPr kumimoji="0" lang="nl-NL" sz="1400" b="0" i="0" u="none" strike="noStrike" cap="none" normalizeH="0" baseline="0" dirty="0" smtClean="0">
                <a:ln>
                  <a:noFill/>
                </a:ln>
                <a:effectLst/>
                <a:latin typeface="Arial" charset="0"/>
              </a:rPr>
              <a:t>x4y4</a:t>
            </a:r>
          </a:p>
        </p:txBody>
      </p:sp>
      <p:cxnSp>
        <p:nvCxnSpPr>
          <p:cNvPr id="14" name="Rechte verbindingslijn 13"/>
          <p:cNvCxnSpPr/>
          <p:nvPr/>
        </p:nvCxnSpPr>
        <p:spPr bwMode="auto">
          <a:xfrm flipH="1" flipV="1">
            <a:off x="107504" y="3827448"/>
            <a:ext cx="8856984" cy="22384"/>
          </a:xfrm>
          <a:prstGeom prst="line">
            <a:avLst/>
          </a:prstGeom>
          <a:solidFill>
            <a:srgbClr val="00B8FF"/>
          </a:solidFill>
          <a:ln w="635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31" name="Tekstvak 30"/>
          <p:cNvSpPr txBox="1"/>
          <p:nvPr/>
        </p:nvSpPr>
        <p:spPr>
          <a:xfrm>
            <a:off x="184924" y="2132857"/>
            <a:ext cx="377026" cy="138050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I</a:t>
            </a:r>
          </a:p>
          <a:p>
            <a:r>
              <a:rPr lang="nl-NL" dirty="0" smtClean="0"/>
              <a:t>M</a:t>
            </a:r>
          </a:p>
          <a:p>
            <a:r>
              <a:rPr lang="nl-NL" dirty="0" smtClean="0"/>
              <a:t>G</a:t>
            </a:r>
          </a:p>
          <a:p>
            <a:r>
              <a:rPr lang="nl-NL" dirty="0"/>
              <a:t>e</a:t>
            </a:r>
            <a:endParaRPr lang="nl-NL" dirty="0" smtClean="0"/>
          </a:p>
          <a:p>
            <a:r>
              <a:rPr lang="nl-NL" dirty="0" smtClean="0"/>
              <a:t>o</a:t>
            </a:r>
            <a:endParaRPr lang="nl-NL" dirty="0"/>
          </a:p>
        </p:txBody>
      </p:sp>
      <p:sp>
        <p:nvSpPr>
          <p:cNvPr id="32" name="Tekstvak 31"/>
          <p:cNvSpPr txBox="1"/>
          <p:nvPr/>
        </p:nvSpPr>
        <p:spPr>
          <a:xfrm>
            <a:off x="179512" y="4079535"/>
            <a:ext cx="364202" cy="86523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B</a:t>
            </a:r>
          </a:p>
          <a:p>
            <a:r>
              <a:rPr lang="nl-NL" dirty="0" smtClean="0"/>
              <a:t>A</a:t>
            </a:r>
          </a:p>
          <a:p>
            <a:r>
              <a:rPr lang="nl-NL" dirty="0"/>
              <a:t>G</a:t>
            </a:r>
          </a:p>
        </p:txBody>
      </p:sp>
      <p:cxnSp>
        <p:nvCxnSpPr>
          <p:cNvPr id="35" name="Rechte verbindingslijn met pijl 34"/>
          <p:cNvCxnSpPr/>
          <p:nvPr/>
        </p:nvCxnSpPr>
        <p:spPr bwMode="auto">
          <a:xfrm flipV="1">
            <a:off x="702984" y="5172409"/>
            <a:ext cx="0" cy="792088"/>
          </a:xfrm>
          <a:prstGeom prst="straightConnector1">
            <a:avLst/>
          </a:prstGeom>
          <a:solidFill>
            <a:srgbClr val="00B8FF"/>
          </a:solidFill>
          <a:ln w="38100" cap="flat" cmpd="sng" algn="ctr">
            <a:solidFill>
              <a:srgbClr val="FE1A02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38" name="Rechthoek 37"/>
          <p:cNvSpPr/>
          <p:nvPr/>
        </p:nvSpPr>
        <p:spPr>
          <a:xfrm>
            <a:off x="3563888" y="5218485"/>
            <a:ext cx="1774845" cy="34996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dirty="0">
                <a:solidFill>
                  <a:srgbClr val="000000"/>
                </a:solidFill>
              </a:rPr>
              <a:t>15 januari 2018</a:t>
            </a:r>
            <a:endParaRPr lang="nl-NL" dirty="0"/>
          </a:p>
        </p:txBody>
      </p:sp>
      <p:sp>
        <p:nvSpPr>
          <p:cNvPr id="39" name="Rechthoek 38"/>
          <p:cNvSpPr/>
          <p:nvPr/>
        </p:nvSpPr>
        <p:spPr>
          <a:xfrm>
            <a:off x="7092280" y="5177943"/>
            <a:ext cx="1672253" cy="34996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dirty="0"/>
              <a:t>15 maart 2019</a:t>
            </a:r>
          </a:p>
        </p:txBody>
      </p:sp>
    </p:spTree>
    <p:extLst>
      <p:ext uri="{BB962C8B-B14F-4D97-AF65-F5344CB8AC3E}">
        <p14:creationId xmlns:p14="http://schemas.microsoft.com/office/powerpoint/2010/main" val="2728870062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512" y="285225"/>
            <a:ext cx="9289032" cy="1143000"/>
          </a:xfrm>
        </p:spPr>
        <p:txBody>
          <a:bodyPr/>
          <a:lstStyle/>
          <a:p>
            <a:r>
              <a:rPr lang="nl-NL" sz="3600" dirty="0" smtClean="0"/>
              <a:t>Huidige </a:t>
            </a:r>
            <a:r>
              <a:rPr lang="nl-NL" sz="3600" dirty="0"/>
              <a:t>situatie </a:t>
            </a:r>
            <a:r>
              <a:rPr lang="nl-NL" sz="3600" dirty="0" err="1"/>
              <a:t>IMGeo</a:t>
            </a:r>
            <a:r>
              <a:rPr lang="nl-NL" sz="3600" dirty="0"/>
              <a:t> &amp; </a:t>
            </a:r>
            <a:r>
              <a:rPr lang="nl-NL" sz="3600" dirty="0" smtClean="0"/>
              <a:t>BAG (2)</a:t>
            </a:r>
            <a:br>
              <a:rPr lang="nl-NL" sz="3600" dirty="0" smtClean="0"/>
            </a:br>
            <a:r>
              <a:rPr lang="nl-NL" sz="3600" dirty="0" smtClean="0"/>
              <a:t>Voorbeeld</a:t>
            </a:r>
            <a:endParaRPr lang="nl-NL" sz="36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80807" y="1370929"/>
            <a:ext cx="8458200" cy="632668"/>
          </a:xfrm>
        </p:spPr>
        <p:txBody>
          <a:bodyPr/>
          <a:lstStyle/>
          <a:p>
            <a:r>
              <a:rPr lang="nl-NL" sz="2000" dirty="0" smtClean="0"/>
              <a:t>Verbouwvergunning verleend</a:t>
            </a:r>
            <a:endParaRPr lang="nl-NL" dirty="0"/>
          </a:p>
        </p:txBody>
      </p:sp>
      <p:sp>
        <p:nvSpPr>
          <p:cNvPr id="20" name="Rechthoek 19"/>
          <p:cNvSpPr/>
          <p:nvPr/>
        </p:nvSpPr>
        <p:spPr bwMode="auto">
          <a:xfrm>
            <a:off x="3321362" y="1958227"/>
            <a:ext cx="2400714" cy="845221"/>
          </a:xfrm>
          <a:prstGeom prst="rect">
            <a:avLst/>
          </a:prstGeom>
          <a:noFill/>
          <a:ln w="63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r>
              <a:rPr lang="nl-NL" sz="1400" dirty="0" smtClean="0">
                <a:latin typeface="Arial" charset="0"/>
              </a:rPr>
              <a:t>Pandobject</a:t>
            </a:r>
          </a:p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r>
              <a:rPr lang="nl-NL" sz="1400" u="sng" dirty="0" err="1" smtClean="0">
                <a:latin typeface="Arial" charset="0"/>
              </a:rPr>
              <a:t>NL.IMGeo</a:t>
            </a:r>
            <a:r>
              <a:rPr lang="nl-NL" sz="1400" u="sng" dirty="0" smtClean="0">
                <a:latin typeface="Arial" charset="0"/>
              </a:rPr>
              <a:t> 20</a:t>
            </a:r>
          </a:p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r>
              <a:rPr kumimoji="0" lang="nl-NL" sz="1400" b="0" i="0" u="none" strike="noStrike" cap="none" normalizeH="0" baseline="0" dirty="0" smtClean="0">
                <a:ln>
                  <a:noFill/>
                </a:ln>
                <a:effectLst/>
                <a:latin typeface="Arial" charset="0"/>
              </a:rPr>
              <a:t>bestaand</a:t>
            </a:r>
          </a:p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r>
              <a:rPr kumimoji="0" lang="nl-NL" sz="1400" b="0" i="0" u="none" strike="noStrike" cap="none" normalizeH="0" baseline="0" dirty="0" smtClean="0">
                <a:ln>
                  <a:noFill/>
                </a:ln>
                <a:effectLst/>
                <a:latin typeface="Arial" charset="0"/>
              </a:rPr>
              <a:t>x4y4</a:t>
            </a:r>
          </a:p>
        </p:txBody>
      </p:sp>
      <p:sp>
        <p:nvSpPr>
          <p:cNvPr id="23" name="Rechthoek 22"/>
          <p:cNvSpPr/>
          <p:nvPr/>
        </p:nvSpPr>
        <p:spPr bwMode="auto">
          <a:xfrm>
            <a:off x="3321362" y="2915705"/>
            <a:ext cx="2400714" cy="845221"/>
          </a:xfrm>
          <a:prstGeom prst="rect">
            <a:avLst/>
          </a:prstGeom>
          <a:noFill/>
          <a:ln w="6350" cap="flat" cmpd="sng" algn="ctr">
            <a:solidFill>
              <a:srgbClr val="FF6699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r>
              <a:rPr lang="nl-NL" sz="1400" dirty="0" smtClean="0">
                <a:solidFill>
                  <a:srgbClr val="FF6699"/>
                </a:solidFill>
                <a:latin typeface="Arial" charset="0"/>
              </a:rPr>
              <a:t>Pandobject</a:t>
            </a:r>
          </a:p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r>
              <a:rPr lang="nl-NL" sz="1400" u="sng" dirty="0" err="1" smtClean="0">
                <a:solidFill>
                  <a:srgbClr val="FF6699"/>
                </a:solidFill>
                <a:latin typeface="Arial" charset="0"/>
              </a:rPr>
              <a:t>NL.IMGeo</a:t>
            </a:r>
            <a:r>
              <a:rPr lang="nl-NL" sz="1400" u="sng" dirty="0" smtClean="0">
                <a:solidFill>
                  <a:srgbClr val="FF6699"/>
                </a:solidFill>
                <a:latin typeface="Arial" charset="0"/>
              </a:rPr>
              <a:t> 35</a:t>
            </a:r>
          </a:p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r>
              <a:rPr lang="nl-NL" sz="1400" u="sng" dirty="0" smtClean="0">
                <a:solidFill>
                  <a:srgbClr val="FF6699"/>
                </a:solidFill>
                <a:latin typeface="Arial" charset="0"/>
              </a:rPr>
              <a:t>Plan</a:t>
            </a:r>
          </a:p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r>
              <a:rPr kumimoji="0" lang="nl-NL" sz="1400" b="0" i="0" u="none" strike="noStrike" cap="none" normalizeH="0" baseline="0" dirty="0" smtClean="0">
                <a:ln>
                  <a:noFill/>
                </a:ln>
                <a:solidFill>
                  <a:srgbClr val="FF6699"/>
                </a:solidFill>
                <a:effectLst/>
                <a:latin typeface="Arial" charset="0"/>
              </a:rPr>
              <a:t>x6y6</a:t>
            </a:r>
          </a:p>
        </p:txBody>
      </p:sp>
      <p:sp>
        <p:nvSpPr>
          <p:cNvPr id="28" name="Rechthoek 27"/>
          <p:cNvSpPr/>
          <p:nvPr/>
        </p:nvSpPr>
        <p:spPr bwMode="auto">
          <a:xfrm>
            <a:off x="3324343" y="4040794"/>
            <a:ext cx="2397733" cy="845221"/>
          </a:xfrm>
          <a:prstGeom prst="rect">
            <a:avLst/>
          </a:prstGeom>
          <a:noFill/>
          <a:ln w="63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r>
              <a:rPr lang="nl-NL" sz="1400" dirty="0" smtClean="0">
                <a:solidFill>
                  <a:srgbClr val="FF6699"/>
                </a:solidFill>
                <a:latin typeface="Arial" charset="0"/>
              </a:rPr>
              <a:t>Pandobject</a:t>
            </a:r>
          </a:p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r>
              <a:rPr lang="nl-NL" sz="1400" u="sng" dirty="0" smtClean="0">
                <a:solidFill>
                  <a:srgbClr val="FF6699"/>
                </a:solidFill>
                <a:latin typeface="Arial" charset="0"/>
              </a:rPr>
              <a:t>20</a:t>
            </a:r>
          </a:p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r>
              <a:rPr kumimoji="0" lang="nl-NL" sz="1400" b="0" i="0" u="none" strike="noStrike" cap="none" normalizeH="0" baseline="0" dirty="0" smtClean="0">
                <a:ln>
                  <a:noFill/>
                </a:ln>
                <a:solidFill>
                  <a:srgbClr val="FF6699"/>
                </a:solidFill>
                <a:effectLst/>
                <a:latin typeface="Arial" charset="0"/>
              </a:rPr>
              <a:t>In gebruik (niet ingemeten)</a:t>
            </a:r>
          </a:p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r>
              <a:rPr kumimoji="0" lang="nl-NL" sz="1400" b="0" i="0" u="none" strike="noStrike" cap="none" normalizeH="0" baseline="0" dirty="0" smtClean="0">
                <a:ln>
                  <a:noFill/>
                </a:ln>
                <a:solidFill>
                  <a:srgbClr val="FF6699"/>
                </a:solidFill>
                <a:effectLst/>
                <a:latin typeface="Arial" charset="0"/>
              </a:rPr>
              <a:t>x6y6</a:t>
            </a:r>
          </a:p>
        </p:txBody>
      </p:sp>
      <p:cxnSp>
        <p:nvCxnSpPr>
          <p:cNvPr id="14" name="Rechte verbindingslijn 13"/>
          <p:cNvCxnSpPr/>
          <p:nvPr/>
        </p:nvCxnSpPr>
        <p:spPr bwMode="auto">
          <a:xfrm flipH="1" flipV="1">
            <a:off x="121047" y="3885110"/>
            <a:ext cx="8856984" cy="22384"/>
          </a:xfrm>
          <a:prstGeom prst="line">
            <a:avLst/>
          </a:prstGeom>
          <a:solidFill>
            <a:srgbClr val="00B8FF"/>
          </a:solidFill>
          <a:ln w="635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31" name="Tekstvak 30"/>
          <p:cNvSpPr txBox="1"/>
          <p:nvPr/>
        </p:nvSpPr>
        <p:spPr>
          <a:xfrm>
            <a:off x="184924" y="2132857"/>
            <a:ext cx="377026" cy="138050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I</a:t>
            </a:r>
          </a:p>
          <a:p>
            <a:r>
              <a:rPr lang="nl-NL" dirty="0" smtClean="0"/>
              <a:t>M</a:t>
            </a:r>
          </a:p>
          <a:p>
            <a:r>
              <a:rPr lang="nl-NL" dirty="0" smtClean="0"/>
              <a:t>G</a:t>
            </a:r>
          </a:p>
          <a:p>
            <a:r>
              <a:rPr lang="nl-NL" dirty="0"/>
              <a:t>e</a:t>
            </a:r>
            <a:endParaRPr lang="nl-NL" dirty="0" smtClean="0"/>
          </a:p>
          <a:p>
            <a:r>
              <a:rPr lang="nl-NL" dirty="0" smtClean="0"/>
              <a:t>o</a:t>
            </a:r>
            <a:endParaRPr lang="nl-NL" dirty="0"/>
          </a:p>
        </p:txBody>
      </p:sp>
      <p:sp>
        <p:nvSpPr>
          <p:cNvPr id="32" name="Tekstvak 31"/>
          <p:cNvSpPr txBox="1"/>
          <p:nvPr/>
        </p:nvSpPr>
        <p:spPr>
          <a:xfrm>
            <a:off x="179512" y="4079535"/>
            <a:ext cx="364202" cy="86523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B</a:t>
            </a:r>
          </a:p>
          <a:p>
            <a:r>
              <a:rPr lang="nl-NL" dirty="0" smtClean="0"/>
              <a:t>A</a:t>
            </a:r>
          </a:p>
          <a:p>
            <a:r>
              <a:rPr lang="nl-NL" dirty="0"/>
              <a:t>G</a:t>
            </a:r>
          </a:p>
        </p:txBody>
      </p:sp>
      <p:cxnSp>
        <p:nvCxnSpPr>
          <p:cNvPr id="18" name="Rechte verbindingslijn met pijl 17"/>
          <p:cNvCxnSpPr/>
          <p:nvPr/>
        </p:nvCxnSpPr>
        <p:spPr bwMode="auto">
          <a:xfrm flipV="1">
            <a:off x="3203848" y="5218485"/>
            <a:ext cx="0" cy="792088"/>
          </a:xfrm>
          <a:prstGeom prst="straightConnector1">
            <a:avLst/>
          </a:prstGeom>
          <a:solidFill>
            <a:srgbClr val="00B8FF"/>
          </a:solidFill>
          <a:ln w="38100" cap="flat" cmpd="sng" algn="ctr">
            <a:solidFill>
              <a:srgbClr val="FE1A02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21" name="Rechte verbindingslijn 20"/>
          <p:cNvCxnSpPr/>
          <p:nvPr/>
        </p:nvCxnSpPr>
        <p:spPr bwMode="auto">
          <a:xfrm>
            <a:off x="467544" y="5085184"/>
            <a:ext cx="8496944" cy="0"/>
          </a:xfrm>
          <a:prstGeom prst="line">
            <a:avLst/>
          </a:prstGeom>
          <a:solidFill>
            <a:srgbClr val="00B8FF"/>
          </a:solidFill>
          <a:ln w="38100" cap="flat" cmpd="sng" algn="ctr">
            <a:solidFill>
              <a:srgbClr val="FE1A02"/>
            </a:solidFill>
            <a:prstDash val="solid"/>
            <a:round/>
            <a:headEnd type="none" w="med" len="med"/>
            <a:tailEnd type="triangle" w="med" len="med"/>
          </a:ln>
          <a:effectLst/>
        </p:spPr>
      </p:cxnSp>
      <p:sp>
        <p:nvSpPr>
          <p:cNvPr id="22" name="Tekstvak 21"/>
          <p:cNvSpPr txBox="1"/>
          <p:nvPr/>
        </p:nvSpPr>
        <p:spPr>
          <a:xfrm>
            <a:off x="680807" y="5247336"/>
            <a:ext cx="1710725" cy="3499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 </a:t>
            </a:r>
            <a:r>
              <a:rPr lang="nl-NL" dirty="0" smtClean="0"/>
              <a:t>3 januari 2013</a:t>
            </a:r>
            <a:endParaRPr lang="nl-NL" dirty="0"/>
          </a:p>
        </p:txBody>
      </p:sp>
      <p:sp>
        <p:nvSpPr>
          <p:cNvPr id="25" name="Rechthoek 24"/>
          <p:cNvSpPr/>
          <p:nvPr/>
        </p:nvSpPr>
        <p:spPr>
          <a:xfrm>
            <a:off x="3563888" y="5218485"/>
            <a:ext cx="1774845" cy="34996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dirty="0">
                <a:solidFill>
                  <a:srgbClr val="000000"/>
                </a:solidFill>
              </a:rPr>
              <a:t>15 januari 2018</a:t>
            </a:r>
            <a:endParaRPr lang="nl-NL" dirty="0"/>
          </a:p>
        </p:txBody>
      </p:sp>
      <p:sp>
        <p:nvSpPr>
          <p:cNvPr id="26" name="Rechthoek 25"/>
          <p:cNvSpPr/>
          <p:nvPr/>
        </p:nvSpPr>
        <p:spPr>
          <a:xfrm>
            <a:off x="7092280" y="5177943"/>
            <a:ext cx="1672253" cy="34996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dirty="0"/>
              <a:t>15 maart 2019</a:t>
            </a:r>
          </a:p>
        </p:txBody>
      </p:sp>
    </p:spTree>
    <p:extLst>
      <p:ext uri="{BB962C8B-B14F-4D97-AF65-F5344CB8AC3E}">
        <p14:creationId xmlns:p14="http://schemas.microsoft.com/office/powerpoint/2010/main" val="25084451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000" advClick="0">
        <p:wipe dir="r"/>
      </p:transition>
    </mc:Choice>
    <mc:Fallback xmlns="">
      <p:transition spd="slow" advClick="0">
        <p:wipe dir="r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512" y="285225"/>
            <a:ext cx="9289032" cy="1143000"/>
          </a:xfrm>
        </p:spPr>
        <p:txBody>
          <a:bodyPr/>
          <a:lstStyle/>
          <a:p>
            <a:r>
              <a:rPr lang="nl-NL" sz="3600" dirty="0" smtClean="0"/>
              <a:t>Huidige </a:t>
            </a:r>
            <a:r>
              <a:rPr lang="nl-NL" sz="3600" dirty="0"/>
              <a:t>situatie </a:t>
            </a:r>
            <a:r>
              <a:rPr lang="nl-NL" sz="3600" dirty="0" err="1"/>
              <a:t>IMGeo</a:t>
            </a:r>
            <a:r>
              <a:rPr lang="nl-NL" sz="3600" dirty="0"/>
              <a:t> &amp; </a:t>
            </a:r>
            <a:r>
              <a:rPr lang="nl-NL" sz="3600" dirty="0" smtClean="0"/>
              <a:t>BAG (3)</a:t>
            </a:r>
            <a:br>
              <a:rPr lang="nl-NL" sz="3600" dirty="0" smtClean="0"/>
            </a:br>
            <a:r>
              <a:rPr lang="nl-NL" sz="3600" dirty="0" smtClean="0"/>
              <a:t>Voorbeeld</a:t>
            </a:r>
            <a:endParaRPr lang="nl-NL" sz="36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84213" y="1500189"/>
            <a:ext cx="8458200" cy="632668"/>
          </a:xfrm>
        </p:spPr>
        <p:txBody>
          <a:bodyPr/>
          <a:lstStyle/>
          <a:p>
            <a:r>
              <a:rPr lang="nl-NL" sz="2000" dirty="0" smtClean="0"/>
              <a:t>Verbouwing gereed</a:t>
            </a:r>
            <a:endParaRPr lang="nl-NL" dirty="0"/>
          </a:p>
        </p:txBody>
      </p:sp>
      <p:sp>
        <p:nvSpPr>
          <p:cNvPr id="26" name="Rechthoek 25"/>
          <p:cNvSpPr/>
          <p:nvPr/>
        </p:nvSpPr>
        <p:spPr bwMode="auto">
          <a:xfrm>
            <a:off x="6658180" y="4079536"/>
            <a:ext cx="2400714" cy="845221"/>
          </a:xfrm>
          <a:prstGeom prst="rect">
            <a:avLst/>
          </a:prstGeom>
          <a:noFill/>
          <a:ln w="63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r>
              <a:rPr lang="nl-NL" sz="1400" dirty="0" smtClean="0">
                <a:latin typeface="Arial" charset="0"/>
              </a:rPr>
              <a:t>Pandobject</a:t>
            </a:r>
          </a:p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r>
              <a:rPr lang="nl-NL" sz="1400" u="sng" dirty="0" smtClean="0">
                <a:latin typeface="Arial" charset="0"/>
              </a:rPr>
              <a:t>20</a:t>
            </a:r>
          </a:p>
          <a:p>
            <a:r>
              <a:rPr lang="nl-NL" sz="1400" dirty="0" smtClean="0">
                <a:solidFill>
                  <a:srgbClr val="FF6699"/>
                </a:solidFill>
                <a:latin typeface="Arial" charset="0"/>
              </a:rPr>
              <a:t>In </a:t>
            </a:r>
            <a:r>
              <a:rPr lang="nl-NL" sz="1400" dirty="0">
                <a:solidFill>
                  <a:srgbClr val="FF6699"/>
                </a:solidFill>
                <a:latin typeface="Arial" charset="0"/>
              </a:rPr>
              <a:t>gebruik </a:t>
            </a:r>
          </a:p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r>
              <a:rPr kumimoji="0" lang="nl-NL" sz="1400" b="0" i="0" u="none" strike="noStrike" cap="none" normalizeH="0" baseline="0" dirty="0" smtClean="0">
                <a:ln>
                  <a:noFill/>
                </a:ln>
                <a:solidFill>
                  <a:srgbClr val="FF6699"/>
                </a:solidFill>
                <a:effectLst/>
                <a:latin typeface="Arial" charset="0"/>
              </a:rPr>
              <a:t>x6y6</a:t>
            </a:r>
          </a:p>
        </p:txBody>
      </p:sp>
      <p:sp>
        <p:nvSpPr>
          <p:cNvPr id="27" name="Rechthoek 26"/>
          <p:cNvSpPr/>
          <p:nvPr/>
        </p:nvSpPr>
        <p:spPr bwMode="auto">
          <a:xfrm>
            <a:off x="6658180" y="1956117"/>
            <a:ext cx="2400714" cy="845221"/>
          </a:xfrm>
          <a:prstGeom prst="rect">
            <a:avLst/>
          </a:prstGeom>
          <a:noFill/>
          <a:ln w="63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r>
              <a:rPr lang="nl-NL" sz="1400" dirty="0" smtClean="0">
                <a:latin typeface="Arial" charset="0"/>
              </a:rPr>
              <a:t>Pandobject</a:t>
            </a:r>
          </a:p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r>
              <a:rPr lang="nl-NL" sz="1400" u="sng" dirty="0" err="1" smtClean="0">
                <a:latin typeface="Arial" charset="0"/>
              </a:rPr>
              <a:t>NL.IMGeo</a:t>
            </a:r>
            <a:r>
              <a:rPr lang="nl-NL" sz="1400" u="sng" dirty="0" smtClean="0">
                <a:latin typeface="Arial" charset="0"/>
              </a:rPr>
              <a:t> 20</a:t>
            </a:r>
          </a:p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r>
              <a:rPr kumimoji="0" lang="nl-NL" sz="1400" b="0" i="0" u="none" strike="noStrike" cap="none" normalizeH="0" baseline="0" dirty="0" smtClean="0">
                <a:ln>
                  <a:noFill/>
                </a:ln>
                <a:effectLst/>
                <a:latin typeface="Arial" charset="0"/>
              </a:rPr>
              <a:t>Bestaand</a:t>
            </a:r>
          </a:p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r>
              <a:rPr kumimoji="0" lang="nl-NL" sz="1400" b="0" i="0" u="none" strike="noStrike" cap="none" normalizeH="0" baseline="0" dirty="0" smtClean="0">
                <a:ln>
                  <a:noFill/>
                </a:ln>
                <a:solidFill>
                  <a:srgbClr val="FF6699"/>
                </a:solidFill>
                <a:effectLst/>
                <a:latin typeface="Arial" charset="0"/>
              </a:rPr>
              <a:t>x6y6</a:t>
            </a:r>
          </a:p>
        </p:txBody>
      </p:sp>
      <p:cxnSp>
        <p:nvCxnSpPr>
          <p:cNvPr id="14" name="Rechte verbindingslijn 13"/>
          <p:cNvCxnSpPr/>
          <p:nvPr/>
        </p:nvCxnSpPr>
        <p:spPr bwMode="auto">
          <a:xfrm flipH="1" flipV="1">
            <a:off x="107504" y="3827448"/>
            <a:ext cx="8856984" cy="22384"/>
          </a:xfrm>
          <a:prstGeom prst="line">
            <a:avLst/>
          </a:prstGeom>
          <a:solidFill>
            <a:srgbClr val="00B8FF"/>
          </a:solidFill>
          <a:ln w="635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31" name="Tekstvak 30"/>
          <p:cNvSpPr txBox="1"/>
          <p:nvPr/>
        </p:nvSpPr>
        <p:spPr>
          <a:xfrm>
            <a:off x="184924" y="2132857"/>
            <a:ext cx="377026" cy="138050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I</a:t>
            </a:r>
          </a:p>
          <a:p>
            <a:r>
              <a:rPr lang="nl-NL" dirty="0" smtClean="0"/>
              <a:t>M</a:t>
            </a:r>
          </a:p>
          <a:p>
            <a:r>
              <a:rPr lang="nl-NL" dirty="0" smtClean="0"/>
              <a:t>G</a:t>
            </a:r>
          </a:p>
          <a:p>
            <a:r>
              <a:rPr lang="nl-NL" dirty="0"/>
              <a:t>e</a:t>
            </a:r>
            <a:endParaRPr lang="nl-NL" dirty="0" smtClean="0"/>
          </a:p>
          <a:p>
            <a:r>
              <a:rPr lang="nl-NL" dirty="0" smtClean="0"/>
              <a:t>o</a:t>
            </a:r>
            <a:endParaRPr lang="nl-NL" dirty="0"/>
          </a:p>
        </p:txBody>
      </p:sp>
      <p:sp>
        <p:nvSpPr>
          <p:cNvPr id="32" name="Tekstvak 31"/>
          <p:cNvSpPr txBox="1"/>
          <p:nvPr/>
        </p:nvSpPr>
        <p:spPr>
          <a:xfrm>
            <a:off x="179512" y="4079535"/>
            <a:ext cx="364202" cy="86523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B</a:t>
            </a:r>
          </a:p>
          <a:p>
            <a:r>
              <a:rPr lang="nl-NL" dirty="0" smtClean="0"/>
              <a:t>A</a:t>
            </a:r>
          </a:p>
          <a:p>
            <a:r>
              <a:rPr lang="nl-NL" dirty="0"/>
              <a:t>G</a:t>
            </a:r>
          </a:p>
        </p:txBody>
      </p:sp>
      <p:cxnSp>
        <p:nvCxnSpPr>
          <p:cNvPr id="21" name="Rechte verbindingslijn met pijl 20"/>
          <p:cNvCxnSpPr/>
          <p:nvPr/>
        </p:nvCxnSpPr>
        <p:spPr bwMode="auto">
          <a:xfrm flipV="1">
            <a:off x="6658180" y="5225597"/>
            <a:ext cx="0" cy="792088"/>
          </a:xfrm>
          <a:prstGeom prst="straightConnector1">
            <a:avLst/>
          </a:prstGeom>
          <a:solidFill>
            <a:srgbClr val="00B8FF"/>
          </a:solidFill>
          <a:ln w="38100" cap="flat" cmpd="sng" algn="ctr">
            <a:solidFill>
              <a:srgbClr val="FE1A02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22" name="Rechte verbindingslijn 21"/>
          <p:cNvCxnSpPr/>
          <p:nvPr/>
        </p:nvCxnSpPr>
        <p:spPr bwMode="auto">
          <a:xfrm>
            <a:off x="467544" y="5085184"/>
            <a:ext cx="8496944" cy="0"/>
          </a:xfrm>
          <a:prstGeom prst="line">
            <a:avLst/>
          </a:prstGeom>
          <a:solidFill>
            <a:srgbClr val="00B8FF"/>
          </a:solidFill>
          <a:ln w="38100" cap="flat" cmpd="sng" algn="ctr">
            <a:solidFill>
              <a:srgbClr val="FE1A02"/>
            </a:solidFill>
            <a:prstDash val="solid"/>
            <a:round/>
            <a:headEnd type="none" w="med" len="med"/>
            <a:tailEnd type="triangle" w="med" len="med"/>
          </a:ln>
          <a:effectLst/>
        </p:spPr>
      </p:cxnSp>
      <p:sp>
        <p:nvSpPr>
          <p:cNvPr id="24" name="Tekstvak 23"/>
          <p:cNvSpPr txBox="1"/>
          <p:nvPr/>
        </p:nvSpPr>
        <p:spPr>
          <a:xfrm>
            <a:off x="680807" y="5247336"/>
            <a:ext cx="1710725" cy="3499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 </a:t>
            </a:r>
            <a:r>
              <a:rPr lang="nl-NL" dirty="0" smtClean="0"/>
              <a:t>3 januari 2013</a:t>
            </a:r>
            <a:endParaRPr lang="nl-NL" dirty="0"/>
          </a:p>
        </p:txBody>
      </p:sp>
      <p:sp>
        <p:nvSpPr>
          <p:cNvPr id="29" name="Rechthoek 28"/>
          <p:cNvSpPr/>
          <p:nvPr/>
        </p:nvSpPr>
        <p:spPr>
          <a:xfrm>
            <a:off x="3563888" y="5218485"/>
            <a:ext cx="1774845" cy="34996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dirty="0">
                <a:solidFill>
                  <a:srgbClr val="000000"/>
                </a:solidFill>
              </a:rPr>
              <a:t>15 januari 2018</a:t>
            </a:r>
            <a:endParaRPr lang="nl-NL" dirty="0"/>
          </a:p>
        </p:txBody>
      </p:sp>
      <p:sp>
        <p:nvSpPr>
          <p:cNvPr id="30" name="Rechthoek 29"/>
          <p:cNvSpPr/>
          <p:nvPr/>
        </p:nvSpPr>
        <p:spPr>
          <a:xfrm>
            <a:off x="7092280" y="5177943"/>
            <a:ext cx="1672253" cy="34996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dirty="0"/>
              <a:t>15 maart 2019</a:t>
            </a:r>
          </a:p>
        </p:txBody>
      </p:sp>
      <p:sp>
        <p:nvSpPr>
          <p:cNvPr id="33" name="Tijdelijke aanduiding voor inhoud 2"/>
          <p:cNvSpPr txBox="1">
            <a:spLocks/>
          </p:cNvSpPr>
          <p:nvPr/>
        </p:nvSpPr>
        <p:spPr bwMode="auto">
          <a:xfrm rot="1218558">
            <a:off x="1619157" y="3197029"/>
            <a:ext cx="5110516" cy="632668"/>
          </a:xfrm>
          <a:prstGeom prst="rect">
            <a:avLst/>
          </a:prstGeom>
          <a:noFill/>
          <a:ln w="9360">
            <a:noFill/>
            <a:miter lim="800000"/>
            <a:headEnd/>
            <a:tailEnd/>
          </a:ln>
        </p:spPr>
        <p:txBody>
          <a:bodyPr vert="horz" wrap="square" lIns="90000" tIns="45000" rIns="90000" bIns="45000" numCol="1" anchor="t" anchorCtr="0" compatLnSpc="1">
            <a:prstTxWarp prst="textNoShape">
              <a:avLst/>
            </a:prstTxWarp>
          </a:bodyPr>
          <a:lstStyle>
            <a:lvl1pPr marL="342900" indent="-342900" algn="l" defTabSz="449263" rtl="0" eaLnBrk="0" fontAlgn="base" hangingPunct="0">
              <a:lnSpc>
                <a:spcPct val="101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 pitchFamily="18" charset="0"/>
              <a:defRPr sz="2300" b="1">
                <a:solidFill>
                  <a:srgbClr val="ED0C8B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49263" rtl="0" eaLnBrk="0" fontAlgn="base" hangingPunct="0">
              <a:lnSpc>
                <a:spcPct val="101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 pitchFamily="18" charset="0"/>
              <a:defRPr sz="2000">
                <a:solidFill>
                  <a:srgbClr val="ED0C8B"/>
                </a:solidFill>
                <a:latin typeface="+mn-lt"/>
              </a:defRPr>
            </a:lvl2pPr>
            <a:lvl3pPr marL="1143000" indent="-228600" algn="l" defTabSz="449263" rtl="0" eaLnBrk="0" fontAlgn="base" hangingPunct="0">
              <a:lnSpc>
                <a:spcPct val="101000"/>
              </a:lnSpc>
              <a:spcBef>
                <a:spcPct val="0"/>
              </a:spcBef>
              <a:spcAft>
                <a:spcPts val="850"/>
              </a:spcAft>
              <a:buClr>
                <a:srgbClr val="000000"/>
              </a:buClr>
              <a:buSzPct val="100000"/>
              <a:buFont typeface="Times New Roman" pitchFamily="18" charset="0"/>
              <a:defRPr sz="1800">
                <a:solidFill>
                  <a:srgbClr val="ED0C8B"/>
                </a:solidFill>
                <a:latin typeface="+mn-lt"/>
              </a:defRPr>
            </a:lvl3pPr>
            <a:lvl4pPr marL="1600200" indent="-228600" algn="l" defTabSz="449263" rtl="0" eaLnBrk="0" fontAlgn="base" hangingPunct="0">
              <a:lnSpc>
                <a:spcPct val="101000"/>
              </a:lnSpc>
              <a:spcBef>
                <a:spcPct val="0"/>
              </a:spcBef>
              <a:spcAft>
                <a:spcPts val="575"/>
              </a:spcAft>
              <a:buClr>
                <a:srgbClr val="000000"/>
              </a:buClr>
              <a:buSzPct val="100000"/>
              <a:buFont typeface="Times New Roman" pitchFamily="18" charset="0"/>
              <a:defRPr sz="2300">
                <a:solidFill>
                  <a:srgbClr val="000000"/>
                </a:solidFill>
                <a:latin typeface="+mn-lt"/>
              </a:defRPr>
            </a:lvl4pPr>
            <a:lvl5pPr marL="2057400" indent="-228600" algn="l" defTabSz="449263" rtl="0" eaLnBrk="0" fontAlgn="base" hangingPunct="0">
              <a:lnSpc>
                <a:spcPct val="101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itchFamily="18" charset="0"/>
              <a:defRPr sz="2000">
                <a:solidFill>
                  <a:srgbClr val="000000"/>
                </a:solidFill>
                <a:latin typeface="+mn-lt"/>
              </a:defRPr>
            </a:lvl5pPr>
            <a:lvl6pPr marL="2514600" indent="-228600" algn="l" defTabSz="449263" rtl="0" fontAlgn="base" hangingPunct="0">
              <a:lnSpc>
                <a:spcPct val="101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itchFamily="18" charset="0"/>
              <a:defRPr sz="2000">
                <a:solidFill>
                  <a:srgbClr val="000000"/>
                </a:solidFill>
                <a:latin typeface="+mn-lt"/>
              </a:defRPr>
            </a:lvl6pPr>
            <a:lvl7pPr marL="2971800" indent="-228600" algn="l" defTabSz="449263" rtl="0" fontAlgn="base" hangingPunct="0">
              <a:lnSpc>
                <a:spcPct val="101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itchFamily="18" charset="0"/>
              <a:defRPr sz="2000">
                <a:solidFill>
                  <a:srgbClr val="000000"/>
                </a:solidFill>
                <a:latin typeface="+mn-lt"/>
              </a:defRPr>
            </a:lvl7pPr>
            <a:lvl8pPr marL="3429000" indent="-228600" algn="l" defTabSz="449263" rtl="0" fontAlgn="base" hangingPunct="0">
              <a:lnSpc>
                <a:spcPct val="101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itchFamily="18" charset="0"/>
              <a:defRPr sz="2000">
                <a:solidFill>
                  <a:srgbClr val="000000"/>
                </a:solidFill>
                <a:latin typeface="+mn-lt"/>
              </a:defRPr>
            </a:lvl8pPr>
            <a:lvl9pPr marL="3886200" indent="-228600" algn="l" defTabSz="449263" rtl="0" fontAlgn="base" hangingPunct="0">
              <a:lnSpc>
                <a:spcPct val="101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itchFamily="18" charset="0"/>
              <a:defRPr sz="2000">
                <a:solidFill>
                  <a:srgbClr val="000000"/>
                </a:solidFill>
                <a:latin typeface="+mn-lt"/>
              </a:defRPr>
            </a:lvl9pPr>
          </a:lstStyle>
          <a:p>
            <a:r>
              <a:rPr lang="nl-NL" sz="2000" kern="0" dirty="0" smtClean="0"/>
              <a:t>Toekomstige plantopografie</a:t>
            </a:r>
          </a:p>
          <a:p>
            <a:r>
              <a:rPr lang="nl-NL" sz="2000" kern="0" dirty="0" smtClean="0"/>
              <a:t>RSGB 2.0 à la BAG</a:t>
            </a:r>
            <a:endParaRPr lang="nl-NL" kern="0" dirty="0"/>
          </a:p>
        </p:txBody>
      </p:sp>
      <p:sp>
        <p:nvSpPr>
          <p:cNvPr id="15" name="Rechthoek 14"/>
          <p:cNvSpPr/>
          <p:nvPr/>
        </p:nvSpPr>
        <p:spPr bwMode="auto">
          <a:xfrm>
            <a:off x="6658180" y="2941750"/>
            <a:ext cx="2400714" cy="845221"/>
          </a:xfrm>
          <a:prstGeom prst="rect">
            <a:avLst/>
          </a:prstGeom>
          <a:noFill/>
          <a:ln w="635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r>
              <a:rPr lang="nl-NL" sz="1400" dirty="0" smtClean="0">
                <a:solidFill>
                  <a:schemeClr val="bg1">
                    <a:lumMod val="85000"/>
                  </a:schemeClr>
                </a:solidFill>
                <a:latin typeface="Arial" charset="0"/>
              </a:rPr>
              <a:t>Pandobject</a:t>
            </a:r>
          </a:p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r>
              <a:rPr lang="nl-NL" sz="1400" u="sng" dirty="0" err="1" smtClean="0">
                <a:solidFill>
                  <a:schemeClr val="bg1">
                    <a:lumMod val="85000"/>
                  </a:schemeClr>
                </a:solidFill>
                <a:latin typeface="Arial" charset="0"/>
              </a:rPr>
              <a:t>NL.IMGeo</a:t>
            </a:r>
            <a:r>
              <a:rPr lang="nl-NL" sz="1400" u="sng" dirty="0" smtClean="0">
                <a:solidFill>
                  <a:schemeClr val="bg1">
                    <a:lumMod val="85000"/>
                  </a:schemeClr>
                </a:solidFill>
                <a:latin typeface="Arial" charset="0"/>
              </a:rPr>
              <a:t> 35</a:t>
            </a:r>
          </a:p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r>
              <a:rPr lang="nl-NL" sz="1400" u="sng" dirty="0" smtClean="0">
                <a:solidFill>
                  <a:schemeClr val="bg1">
                    <a:lumMod val="85000"/>
                  </a:schemeClr>
                </a:solidFill>
                <a:latin typeface="Arial" charset="0"/>
              </a:rPr>
              <a:t>Plan</a:t>
            </a:r>
          </a:p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r>
              <a:rPr kumimoji="0" lang="nl-NL" sz="14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latin typeface="Arial" charset="0"/>
              </a:rPr>
              <a:t>x6y6</a:t>
            </a:r>
          </a:p>
        </p:txBody>
      </p:sp>
      <p:sp>
        <p:nvSpPr>
          <p:cNvPr id="4" name="Tekstvak 3"/>
          <p:cNvSpPr txBox="1"/>
          <p:nvPr/>
        </p:nvSpPr>
        <p:spPr>
          <a:xfrm>
            <a:off x="7524328" y="3437003"/>
            <a:ext cx="1736373" cy="3499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>
                <a:solidFill>
                  <a:schemeClr val="bg1">
                    <a:lumMod val="75000"/>
                  </a:schemeClr>
                </a:solidFill>
              </a:rPr>
              <a:t>Met Einddatum</a:t>
            </a:r>
            <a:endParaRPr lang="nl-NL" dirty="0">
              <a:solidFill>
                <a:schemeClr val="bg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54089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250">
        <p:wipe dir="r"/>
      </p:transition>
    </mc:Choice>
    <mc:Fallback xmlns="">
      <p:transition spd="slow">
        <p:wipe dir="r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  <p:bldP spid="15" grpId="0" animBg="1"/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RSGB 2.0 raakvlakken met toekomstige plantopografie </a:t>
            </a:r>
            <a:r>
              <a:rPr lang="nl-NL" dirty="0" err="1" smtClean="0"/>
              <a:t>IMGeo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85800" y="1844824"/>
            <a:ext cx="8458200" cy="4524375"/>
          </a:xfrm>
        </p:spPr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nl-NL" dirty="0" smtClean="0"/>
              <a:t>BAG objecttypen PAND en OPENBARE RUIMTE </a:t>
            </a:r>
          </a:p>
          <a:p>
            <a:pPr>
              <a:buFont typeface="Arial" pitchFamily="34" charset="0"/>
              <a:buChar char="•"/>
            </a:pPr>
            <a:r>
              <a:rPr lang="nl-NL" dirty="0" smtClean="0"/>
              <a:t>BUURT en WIJK</a:t>
            </a:r>
          </a:p>
          <a:p>
            <a:pPr>
              <a:buFont typeface="Arial" pitchFamily="34" charset="0"/>
              <a:buChar char="•"/>
            </a:pPr>
            <a:r>
              <a:rPr lang="nl-NL" dirty="0" smtClean="0"/>
              <a:t>Populatie OVERIG </a:t>
            </a:r>
            <a:r>
              <a:rPr lang="nl-NL" dirty="0" smtClean="0"/>
              <a:t>GEBOUWD </a:t>
            </a:r>
            <a:r>
              <a:rPr lang="nl-NL" dirty="0" smtClean="0"/>
              <a:t>⊂ Populatie </a:t>
            </a:r>
            <a:r>
              <a:rPr lang="nl-NL" dirty="0" smtClean="0"/>
              <a:t>OBJECT OVERIG </a:t>
            </a:r>
            <a:r>
              <a:rPr lang="nl-NL" dirty="0" smtClean="0"/>
              <a:t>BOUWWERK</a:t>
            </a:r>
          </a:p>
          <a:p>
            <a:pPr>
              <a:buFont typeface="Arial" pitchFamily="34" charset="0"/>
              <a:buChar char="•"/>
            </a:pPr>
            <a:r>
              <a:rPr lang="nl-NL" dirty="0" smtClean="0"/>
              <a:t>Oude </a:t>
            </a:r>
            <a:r>
              <a:rPr lang="nl-NL" dirty="0" err="1" smtClean="0"/>
              <a:t>IMGeo</a:t>
            </a:r>
            <a:r>
              <a:rPr lang="nl-NL" dirty="0" smtClean="0"/>
              <a:t> 1.0 objecttypen WEGDEEL, WATERDEEL, TERREINDEEL, SPOORBAANDEEL, KUNSTWERKDEEL en INRICHTINGSELEMENT</a:t>
            </a:r>
          </a:p>
          <a:p>
            <a:pPr>
              <a:buFont typeface="Arial" pitchFamily="34" charset="0"/>
              <a:buChar char="•"/>
            </a:pPr>
            <a:endParaRPr lang="nl-NL" dirty="0" smtClean="0"/>
          </a:p>
          <a:p>
            <a:pPr>
              <a:buFont typeface="Arial" pitchFamily="34" charset="0"/>
              <a:buChar char="•"/>
            </a:pPr>
            <a:endParaRPr lang="nl-NL" dirty="0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Hoe verder?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itchFamily="34" charset="0"/>
              <a:buChar char="•"/>
            </a:pPr>
            <a:r>
              <a:rPr lang="nl-NL" dirty="0" smtClean="0"/>
              <a:t>Idealiter </a:t>
            </a:r>
          </a:p>
          <a:p>
            <a:pPr marL="0" indent="0"/>
            <a:r>
              <a:rPr lang="nl-NL" dirty="0"/>
              <a:t>	</a:t>
            </a:r>
            <a:r>
              <a:rPr lang="nl-NL" dirty="0" smtClean="0"/>
              <a:t>Onderscheid in een plan </a:t>
            </a:r>
            <a:r>
              <a:rPr lang="nl-NL" u="sng" dirty="0" smtClean="0"/>
              <a:t>objecttype</a:t>
            </a:r>
            <a:r>
              <a:rPr lang="nl-NL" dirty="0" smtClean="0"/>
              <a:t> met relatie</a:t>
            </a:r>
          </a:p>
          <a:p>
            <a:pPr marL="0" indent="0"/>
            <a:r>
              <a:rPr lang="nl-NL" dirty="0"/>
              <a:t> </a:t>
            </a:r>
            <a:r>
              <a:rPr lang="nl-NL" dirty="0" smtClean="0"/>
              <a:t>    naar </a:t>
            </a:r>
            <a:r>
              <a:rPr lang="nl-NL" dirty="0"/>
              <a:t>	</a:t>
            </a:r>
            <a:r>
              <a:rPr lang="nl-NL" dirty="0" smtClean="0"/>
              <a:t>een bestaand </a:t>
            </a:r>
            <a:r>
              <a:rPr lang="nl-NL" u="sng" dirty="0" smtClean="0"/>
              <a:t>objecttype</a:t>
            </a:r>
            <a:r>
              <a:rPr lang="nl-NL" dirty="0" smtClean="0"/>
              <a:t>.</a:t>
            </a:r>
          </a:p>
          <a:p>
            <a:pPr marL="0" indent="0"/>
            <a:endParaRPr lang="nl-NL" dirty="0" smtClean="0"/>
          </a:p>
          <a:p>
            <a:pPr>
              <a:buFont typeface="Arial" pitchFamily="34" charset="0"/>
              <a:buChar char="•"/>
            </a:pPr>
            <a:r>
              <a:rPr lang="nl-NL" dirty="0" smtClean="0"/>
              <a:t>Pragmatisch</a:t>
            </a:r>
          </a:p>
          <a:p>
            <a:pPr marL="0" indent="0"/>
            <a:r>
              <a:rPr lang="nl-NL" dirty="0"/>
              <a:t>	</a:t>
            </a:r>
            <a:r>
              <a:rPr lang="nl-NL" dirty="0" smtClean="0"/>
              <a:t>Volgen informatiemodellen basisregistraties.</a:t>
            </a:r>
          </a:p>
          <a:p>
            <a:pPr marL="0" indent="0"/>
            <a:r>
              <a:rPr lang="nl-NL" dirty="0"/>
              <a:t> </a:t>
            </a:r>
            <a:r>
              <a:rPr lang="nl-NL" dirty="0" smtClean="0"/>
              <a:t>    Daarbij BAG leidend. </a:t>
            </a:r>
          </a:p>
          <a:p>
            <a:pPr>
              <a:buFont typeface="Arial" pitchFamily="34" charset="0"/>
              <a:buChar char="•"/>
            </a:pPr>
            <a:endParaRPr lang="nl-NL" dirty="0" smtClean="0"/>
          </a:p>
          <a:p>
            <a:pPr>
              <a:buFont typeface="Arial" pitchFamily="34" charset="0"/>
              <a:buChar char="•"/>
            </a:pPr>
            <a:endParaRPr lang="nl-NL" dirty="0" smtClean="0"/>
          </a:p>
          <a:p>
            <a:pPr>
              <a:buFont typeface="Arial" pitchFamily="34" charset="0"/>
              <a:buChar char="•"/>
            </a:pPr>
            <a:endParaRPr lang="nl-NL" dirty="0" smtClean="0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Ontwerpkeuzen (1)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itchFamily="34" charset="0"/>
              <a:buChar char="•"/>
            </a:pPr>
            <a:r>
              <a:rPr lang="nl-NL" dirty="0"/>
              <a:t>Toepassen huidige systematiek BAG</a:t>
            </a:r>
            <a:endParaRPr lang="nl-NL" dirty="0" smtClean="0"/>
          </a:p>
          <a:p>
            <a:pPr marL="0" indent="0"/>
            <a:r>
              <a:rPr lang="nl-NL" dirty="0"/>
              <a:t>	</a:t>
            </a:r>
            <a:r>
              <a:rPr lang="nl-NL" dirty="0" smtClean="0"/>
              <a:t>PAND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nl-NL" dirty="0" smtClean="0"/>
              <a:t>Nieuw: attributen ‘identificatie BGTPND’ en ‘indicatie planobject’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nl-NL" dirty="0" smtClean="0"/>
              <a:t>Aanpassen waardenverzameling ‘status voortgang bouw’</a:t>
            </a:r>
          </a:p>
          <a:p>
            <a:pPr lvl="1">
              <a:buFont typeface="Arial" panose="020B0604020202020204" pitchFamily="34" charset="0"/>
              <a:buChar char="•"/>
            </a:pPr>
            <a:endParaRPr lang="nl-NL" dirty="0" smtClean="0"/>
          </a:p>
          <a:p>
            <a:pPr marL="0" indent="0"/>
            <a:r>
              <a:rPr lang="nl-NL" dirty="0" smtClean="0"/>
              <a:t>	OPENBARE RUIMTE</a:t>
            </a:r>
            <a:endParaRPr lang="nl-NL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nl-NL" dirty="0" smtClean="0"/>
              <a:t>Verwijderen objecttype GEMEENTELIJKE OPENBARE RUIMTE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nl-NL" dirty="0" smtClean="0"/>
              <a:t>Géén </a:t>
            </a:r>
            <a:r>
              <a:rPr lang="nl-NL" dirty="0"/>
              <a:t>plangeometrie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nl-NL" dirty="0" smtClean="0"/>
              <a:t>Nieuw</a:t>
            </a:r>
            <a:r>
              <a:rPr lang="nl-NL" dirty="0"/>
              <a:t>: </a:t>
            </a:r>
            <a:r>
              <a:rPr lang="nl-NL" dirty="0" smtClean="0"/>
              <a:t>attributen </a:t>
            </a:r>
            <a:r>
              <a:rPr lang="nl-NL" dirty="0"/>
              <a:t>‘identificatie </a:t>
            </a:r>
            <a:r>
              <a:rPr lang="nl-NL" dirty="0" err="1"/>
              <a:t>IMGeoOPR</a:t>
            </a:r>
            <a:r>
              <a:rPr lang="nl-NL" dirty="0"/>
              <a:t>’ en ‘wegas</a:t>
            </a:r>
            <a:r>
              <a:rPr lang="nl-NL" dirty="0" smtClean="0"/>
              <a:t>’</a:t>
            </a:r>
          </a:p>
          <a:p>
            <a:pPr marL="457200" lvl="1" indent="0"/>
            <a:endParaRPr lang="nl-NL" dirty="0"/>
          </a:p>
          <a:p>
            <a:pPr lvl="1">
              <a:buFont typeface="Arial" panose="020B0604020202020204" pitchFamily="34" charset="0"/>
              <a:buChar char="•"/>
            </a:pPr>
            <a:endParaRPr lang="nl-NL" dirty="0" smtClean="0"/>
          </a:p>
          <a:p>
            <a:pPr lvl="1">
              <a:buFont typeface="Arial" panose="020B0604020202020204" pitchFamily="34" charset="0"/>
              <a:buChar char="•"/>
            </a:pPr>
            <a:endParaRPr lang="nl-NL" dirty="0"/>
          </a:p>
          <a:p>
            <a:pPr marL="0" indent="0"/>
            <a:endParaRPr lang="nl-NL" dirty="0" smtClean="0"/>
          </a:p>
          <a:p>
            <a:pPr>
              <a:buFont typeface="Arial" pitchFamily="34" charset="0"/>
              <a:buChar char="•"/>
            </a:pPr>
            <a:r>
              <a:rPr lang="nl-NL" dirty="0" smtClean="0"/>
              <a:t>. </a:t>
            </a:r>
          </a:p>
          <a:p>
            <a:pPr>
              <a:buFont typeface="Arial" pitchFamily="34" charset="0"/>
              <a:buChar char="•"/>
            </a:pPr>
            <a:endParaRPr lang="nl-NL" dirty="0" smtClean="0"/>
          </a:p>
          <a:p>
            <a:pPr>
              <a:buFont typeface="Arial" pitchFamily="34" charset="0"/>
              <a:buChar char="•"/>
            </a:pPr>
            <a:endParaRPr lang="nl-NL" dirty="0" smtClean="0"/>
          </a:p>
          <a:p>
            <a:pPr>
              <a:buFont typeface="Arial" pitchFamily="34" charset="0"/>
              <a:buChar char="•"/>
            </a:pPr>
            <a:endParaRPr lang="nl-NL" dirty="0" smtClean="0"/>
          </a:p>
        </p:txBody>
      </p:sp>
    </p:spTree>
    <p:extLst>
      <p:ext uri="{BB962C8B-B14F-4D97-AF65-F5344CB8AC3E}">
        <p14:creationId xmlns:p14="http://schemas.microsoft.com/office/powerpoint/2010/main" val="3942140525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Ontwerpkeuzen (2)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itchFamily="34" charset="0"/>
              <a:buChar char="•"/>
            </a:pPr>
            <a:r>
              <a:rPr lang="nl-NL" dirty="0" smtClean="0"/>
              <a:t>Adopteren werkwijze BGT/ </a:t>
            </a:r>
            <a:r>
              <a:rPr lang="nl-NL" dirty="0" err="1" smtClean="0"/>
              <a:t>IMGeo</a:t>
            </a:r>
            <a:endParaRPr lang="nl-NL" dirty="0" smtClean="0"/>
          </a:p>
          <a:p>
            <a:pPr lvl="1">
              <a:buFont typeface="Arial" panose="020B0604020202020204" pitchFamily="34" charset="0"/>
              <a:buChar char="•"/>
            </a:pPr>
            <a:r>
              <a:rPr lang="nl-NL" dirty="0" smtClean="0"/>
              <a:t>BEGROEID TERREINDEEL, FUNCTIONEEL GEBIED, GEBOUWINSTALLATIE, INRICHTINGSELEMENT, KUNSTWERKDEEL, ONBEGROEID TERREINDEEL, ONDERSTEUNEND WEGDEEL, ONDERSTEUNEND WATERDEEL, OVERBRUGGINSDEEL, OVERIGE SCHEIDING, OVERIG BOUWWERK, SCHEIDING, SPOOR, TUNNELDEEL, VEGETATIEOBJECT, WATERDEEL en WEGDEEL.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sz="2000" dirty="0" smtClean="0"/>
              <a:t>Expliciete administratieve relatie opnemen tussen plan en bestaand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sz="2000" dirty="0" smtClean="0"/>
              <a:t>Populatie </a:t>
            </a:r>
            <a:r>
              <a:rPr lang="nl-NL" sz="2000" dirty="0" err="1" smtClean="0"/>
              <a:t>IMGeo</a:t>
            </a:r>
            <a:r>
              <a:rPr lang="nl-NL" sz="2000" dirty="0" smtClean="0"/>
              <a:t> objecttypen in RSGB </a:t>
            </a:r>
            <a:r>
              <a:rPr lang="nl-NL" sz="2000" dirty="0" smtClean="0"/>
              <a:t>bevat geen gerealiseerde planwijzigingen van bestaande objecten  </a:t>
            </a:r>
          </a:p>
          <a:p>
            <a:pPr lvl="1">
              <a:buFont typeface="Arial" panose="020B0604020202020204" pitchFamily="34" charset="0"/>
              <a:buChar char="•"/>
            </a:pPr>
            <a:endParaRPr lang="nl-NL" dirty="0"/>
          </a:p>
          <a:p>
            <a:pPr marL="0" indent="0"/>
            <a:endParaRPr lang="nl-NL" dirty="0" smtClean="0"/>
          </a:p>
          <a:p>
            <a:pPr>
              <a:buFont typeface="Arial" pitchFamily="34" charset="0"/>
              <a:buChar char="•"/>
            </a:pPr>
            <a:r>
              <a:rPr lang="nl-NL" dirty="0" smtClean="0"/>
              <a:t>. </a:t>
            </a:r>
          </a:p>
          <a:p>
            <a:pPr>
              <a:buFont typeface="Arial" pitchFamily="34" charset="0"/>
              <a:buChar char="•"/>
            </a:pPr>
            <a:endParaRPr lang="nl-NL" dirty="0" smtClean="0"/>
          </a:p>
          <a:p>
            <a:pPr>
              <a:buFont typeface="Arial" pitchFamily="34" charset="0"/>
              <a:buChar char="•"/>
            </a:pPr>
            <a:endParaRPr lang="nl-NL" dirty="0" smtClean="0"/>
          </a:p>
          <a:p>
            <a:pPr>
              <a:buFont typeface="Arial" pitchFamily="34" charset="0"/>
              <a:buChar char="•"/>
            </a:pPr>
            <a:endParaRPr lang="nl-NL" dirty="0" smtClean="0"/>
          </a:p>
        </p:txBody>
      </p:sp>
      <p:pic>
        <p:nvPicPr>
          <p:cNvPr id="6" name="Afbeelding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392" y="4077072"/>
            <a:ext cx="923969" cy="14683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6316428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Ontwerpkeuzen (3)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itchFamily="34" charset="0"/>
              <a:buChar char="•"/>
            </a:pPr>
            <a:r>
              <a:rPr lang="nl-NL" dirty="0" smtClean="0"/>
              <a:t>Opname </a:t>
            </a:r>
            <a:r>
              <a:rPr lang="nl-NL" dirty="0" err="1" smtClean="0"/>
              <a:t>groepattribuut</a:t>
            </a:r>
            <a:r>
              <a:rPr lang="nl-NL" dirty="0" smtClean="0"/>
              <a:t> geometrie bij BUURT en WIJK</a:t>
            </a:r>
          </a:p>
          <a:p>
            <a:pPr marL="0" indent="0"/>
            <a:r>
              <a:rPr lang="nl-NL" dirty="0"/>
              <a:t>	</a:t>
            </a:r>
            <a:endParaRPr lang="nl-NL" dirty="0" smtClean="0"/>
          </a:p>
          <a:p>
            <a:pPr lvl="1">
              <a:buFont typeface="Arial" panose="020B0604020202020204" pitchFamily="34" charset="0"/>
              <a:buChar char="•"/>
            </a:pPr>
            <a:r>
              <a:rPr lang="nl-NL" dirty="0" smtClean="0"/>
              <a:t>Plangeometrie van een buurt of wijk niet van belang voor gemeentelijke processen.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nl-NL" dirty="0"/>
              <a:t>Nieuw: </a:t>
            </a:r>
            <a:r>
              <a:rPr lang="nl-NL" dirty="0" smtClean="0"/>
              <a:t>attributen </a:t>
            </a:r>
            <a:r>
              <a:rPr lang="nl-NL" dirty="0"/>
              <a:t>‘identificatie </a:t>
            </a:r>
            <a:r>
              <a:rPr lang="nl-NL" dirty="0" err="1" smtClean="0"/>
              <a:t>IMGeoBRT</a:t>
            </a:r>
            <a:r>
              <a:rPr lang="nl-NL" dirty="0" smtClean="0"/>
              <a:t>’ en ‘identificatie </a:t>
            </a:r>
            <a:r>
              <a:rPr lang="nl-NL" dirty="0" err="1" smtClean="0"/>
              <a:t>IMGeoWYK</a:t>
            </a:r>
            <a:r>
              <a:rPr lang="nl-NL" dirty="0" smtClean="0"/>
              <a:t>’</a:t>
            </a:r>
            <a:endParaRPr lang="nl-NL" dirty="0"/>
          </a:p>
          <a:p>
            <a:pPr lvl="1">
              <a:buFont typeface="Arial" panose="020B0604020202020204" pitchFamily="34" charset="0"/>
              <a:buChar char="•"/>
            </a:pPr>
            <a:endParaRPr lang="nl-NL" dirty="0" smtClean="0"/>
          </a:p>
          <a:p>
            <a:pPr lvl="1">
              <a:buFont typeface="Arial" panose="020B0604020202020204" pitchFamily="34" charset="0"/>
              <a:buChar char="•"/>
            </a:pPr>
            <a:endParaRPr lang="nl-NL" dirty="0"/>
          </a:p>
          <a:p>
            <a:pPr marL="0" indent="0"/>
            <a:endParaRPr lang="nl-NL" dirty="0" smtClean="0"/>
          </a:p>
          <a:p>
            <a:pPr marL="0" indent="0"/>
            <a:endParaRPr lang="nl-NL" dirty="0" smtClean="0"/>
          </a:p>
          <a:p>
            <a:pPr>
              <a:buFont typeface="Arial" pitchFamily="34" charset="0"/>
              <a:buChar char="•"/>
            </a:pPr>
            <a:endParaRPr lang="nl-NL" dirty="0" smtClean="0"/>
          </a:p>
          <a:p>
            <a:pPr>
              <a:buFont typeface="Arial" pitchFamily="34" charset="0"/>
              <a:buChar char="•"/>
            </a:pPr>
            <a:endParaRPr lang="nl-NL" dirty="0" smtClean="0"/>
          </a:p>
          <a:p>
            <a:pPr>
              <a:buFont typeface="Arial" pitchFamily="34" charset="0"/>
              <a:buChar char="•"/>
            </a:pPr>
            <a:endParaRPr lang="nl-NL" dirty="0" smtClean="0"/>
          </a:p>
        </p:txBody>
      </p:sp>
    </p:spTree>
    <p:extLst>
      <p:ext uri="{BB962C8B-B14F-4D97-AF65-F5344CB8AC3E}">
        <p14:creationId xmlns:p14="http://schemas.microsoft.com/office/powerpoint/2010/main" val="865114734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tandaardontwerp">
  <a:themeElements>
    <a:clrScheme name="Standaardontwerp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Standaardontwerp">
      <a:majorFont>
        <a:latin typeface="Arial"/>
        <a:ea typeface=""/>
        <a:cs typeface=""/>
      </a:majorFont>
      <a:minorFont>
        <a:latin typeface="Verdana"/>
        <a:ea typeface="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38100" cap="flat" cmpd="sng" algn="ctr">
          <a:solidFill>
            <a:srgbClr val="FE1A02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effectLst/>
            <a:latin typeface="Arial" charset="0"/>
            <a:ea typeface="Arial Unicode MS" pitchFamily="34" charset="-128"/>
            <a:cs typeface="Arial Unicode MS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38100" cap="flat" cmpd="sng" algn="ctr">
          <a:solidFill>
            <a:srgbClr val="FE1A02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effectLst/>
            <a:latin typeface="Arial" charset="0"/>
            <a:ea typeface="Arial Unicode MS" pitchFamily="34" charset="-128"/>
            <a:cs typeface="Arial Unicode MS" pitchFamily="34" charset="-128"/>
          </a:defRPr>
        </a:defPPr>
      </a:lstStyle>
    </a:lnDef>
  </a:objectDefaults>
  <a:extraClrSchemeLst>
    <a:extraClrScheme>
      <a:clrScheme name="Standaardontwerp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Standaardontwerp">
  <a:themeElements>
    <a:clrScheme name="Standaardontwerp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Standaardontwerp">
      <a:majorFont>
        <a:latin typeface="Arial"/>
        <a:ea typeface=""/>
        <a:cs typeface=""/>
      </a:majorFont>
      <a:minorFont>
        <a:latin typeface="Verdana"/>
        <a:ea typeface="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38100" cap="flat" cmpd="sng" algn="ctr">
          <a:solidFill>
            <a:srgbClr val="FE1A02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effectLst/>
            <a:latin typeface="Arial" charset="0"/>
            <a:ea typeface="Arial Unicode MS" pitchFamily="34" charset="-128"/>
            <a:cs typeface="Arial Unicode MS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38100" cap="flat" cmpd="sng" algn="ctr">
          <a:solidFill>
            <a:srgbClr val="FE1A02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effectLst/>
            <a:latin typeface="Arial" charset="0"/>
            <a:ea typeface="Arial Unicode MS" pitchFamily="34" charset="-128"/>
            <a:cs typeface="Arial Unicode MS" pitchFamily="34" charset="-128"/>
          </a:defRPr>
        </a:defPPr>
      </a:lstStyle>
    </a:lnDef>
  </a:objectDefaults>
  <a:extraClrSchemeLst>
    <a:extraClrScheme>
      <a:clrScheme name="Standaardontwerp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-th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-th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5490</TotalTime>
  <Words>300</Words>
  <Application>Microsoft Office PowerPoint</Application>
  <PresentationFormat>Diavoorstelling (4:3)</PresentationFormat>
  <Paragraphs>147</Paragraphs>
  <Slides>10</Slides>
  <Notes>1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5</vt:i4>
      </vt:variant>
      <vt:variant>
        <vt:lpstr>Thema</vt:lpstr>
      </vt:variant>
      <vt:variant>
        <vt:i4>2</vt:i4>
      </vt:variant>
      <vt:variant>
        <vt:lpstr>Diatitels</vt:lpstr>
      </vt:variant>
      <vt:variant>
        <vt:i4>10</vt:i4>
      </vt:variant>
    </vt:vector>
  </HeadingPairs>
  <TitlesOfParts>
    <vt:vector size="17" baseType="lpstr">
      <vt:lpstr>Arial Unicode MS</vt:lpstr>
      <vt:lpstr>Arial</vt:lpstr>
      <vt:lpstr>Calibri</vt:lpstr>
      <vt:lpstr>Times New Roman</vt:lpstr>
      <vt:lpstr>Verdana</vt:lpstr>
      <vt:lpstr>Standaardontwerp</vt:lpstr>
      <vt:lpstr>1_Standaardontwerp</vt:lpstr>
      <vt:lpstr>PowerPoint-presentatie</vt:lpstr>
      <vt:lpstr>Huidige situatie IMGeo &amp; BAG (1) (voorbeeld)</vt:lpstr>
      <vt:lpstr>Huidige situatie IMGeo &amp; BAG (2) Voorbeeld</vt:lpstr>
      <vt:lpstr>Huidige situatie IMGeo &amp; BAG (3) Voorbeeld</vt:lpstr>
      <vt:lpstr>RSGB 2.0 raakvlakken met toekomstige plantopografie IMGeo</vt:lpstr>
      <vt:lpstr>Hoe verder?</vt:lpstr>
      <vt:lpstr>Ontwerpkeuzen (1)</vt:lpstr>
      <vt:lpstr>Ontwerpkeuzen (2)</vt:lpstr>
      <vt:lpstr>Ontwerpkeuzen (3)</vt:lpstr>
      <vt:lpstr>Ontwerpkeuzen (4)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 1</dc:title>
  <dc:subject>RGBZ-werkgroep 20120306</dc:subject>
  <dc:creator>Arjan Kloosterboer (KING)</dc:creator>
  <cp:lastModifiedBy>Ellen Debats</cp:lastModifiedBy>
  <cp:revision>579</cp:revision>
  <cp:lastPrinted>1601-01-01T00:00:00Z</cp:lastPrinted>
  <dcterms:created xsi:type="dcterms:W3CDTF">2010-05-26T08:56:31Z</dcterms:created>
  <dcterms:modified xsi:type="dcterms:W3CDTF">2013-09-10T08:27:20Z</dcterms:modified>
</cp:coreProperties>
</file>